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312" r:id="rId2"/>
    <p:sldId id="339" r:id="rId3"/>
    <p:sldId id="340" r:id="rId4"/>
    <p:sldId id="338" r:id="rId5"/>
    <p:sldId id="342" r:id="rId6"/>
    <p:sldId id="341" r:id="rId7"/>
    <p:sldId id="343" r:id="rId8"/>
    <p:sldId id="344" r:id="rId9"/>
    <p:sldId id="345" r:id="rId10"/>
    <p:sldId id="346" r:id="rId11"/>
    <p:sldId id="347" r:id="rId12"/>
    <p:sldId id="352" r:id="rId13"/>
    <p:sldId id="353" r:id="rId14"/>
    <p:sldId id="354" r:id="rId15"/>
    <p:sldId id="355" r:id="rId16"/>
    <p:sldId id="368" r:id="rId17"/>
    <p:sldId id="369" r:id="rId18"/>
    <p:sldId id="370" r:id="rId19"/>
    <p:sldId id="371" r:id="rId20"/>
    <p:sldId id="372" r:id="rId21"/>
    <p:sldId id="363" r:id="rId22"/>
    <p:sldId id="364" r:id="rId23"/>
    <p:sldId id="365" r:id="rId24"/>
    <p:sldId id="356" r:id="rId25"/>
    <p:sldId id="357" r:id="rId26"/>
    <p:sldId id="358" r:id="rId27"/>
    <p:sldId id="373" r:id="rId28"/>
    <p:sldId id="374" r:id="rId29"/>
    <p:sldId id="375" r:id="rId30"/>
    <p:sldId id="376" r:id="rId31"/>
    <p:sldId id="377" r:id="rId32"/>
    <p:sldId id="366" r:id="rId33"/>
    <p:sldId id="378" r:id="rId34"/>
    <p:sldId id="367" r:id="rId35"/>
    <p:sldId id="381" r:id="rId36"/>
    <p:sldId id="359" r:id="rId37"/>
    <p:sldId id="360" r:id="rId38"/>
    <p:sldId id="361" r:id="rId39"/>
    <p:sldId id="362" r:id="rId40"/>
    <p:sldId id="379" r:id="rId41"/>
    <p:sldId id="380" r:id="rId4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74178" autoAdjust="0"/>
  </p:normalViewPr>
  <p:slideViewPr>
    <p:cSldViewPr snapToGrid="0" snapToObjects="1">
      <p:cViewPr varScale="1">
        <p:scale>
          <a:sx n="37" d="100"/>
          <a:sy n="37" d="100"/>
        </p:scale>
        <p:origin x="1596" y="5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3/23/2016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3/23/2016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Hi,</a:t>
            </a:r>
            <a:r>
              <a:rPr lang="en-US" altLang="zh-CN" baseline="0" dirty="0" smtClean="0"/>
              <a:t> this is Chengxi Li from ADN.</a:t>
            </a:r>
          </a:p>
          <a:p>
            <a:endParaRPr lang="en-US" altLang="zh-CN" baseline="0" dirty="0" smtClean="0"/>
          </a:p>
          <a:p>
            <a:r>
              <a:rPr lang="en-US" altLang="zh-CN" baseline="0" dirty="0" smtClean="0"/>
              <a:t>I am going to introduce you the Maya API programming in this video.</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574410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And we also provide python scripting.</a:t>
            </a:r>
          </a:p>
          <a:p>
            <a:endParaRPr lang="en-US" altLang="zh-CN" dirty="0" smtClean="0"/>
          </a:p>
          <a:p>
            <a:r>
              <a:rPr lang="en-US" altLang="zh-CN" dirty="0" smtClean="0"/>
              <a:t>Python</a:t>
            </a:r>
            <a:r>
              <a:rPr lang="en-US" altLang="zh-CN" baseline="0" dirty="0" smtClean="0"/>
              <a:t> is slower than C++, but it is much easier to learn.</a:t>
            </a:r>
          </a:p>
          <a:p>
            <a:endParaRPr lang="en-US" altLang="zh-CN" baseline="0" dirty="0" smtClean="0"/>
          </a:p>
          <a:p>
            <a:r>
              <a:rPr lang="en-US" altLang="zh-CN" baseline="0" dirty="0" smtClean="0"/>
              <a:t>In Maya 2016, we provide more APIs for Python. There is only few missing APIs or methods for the Python port. It is easier for prototyping your plugin and a better choice for creating pipeline tools for Maya.</a:t>
            </a:r>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first advantage</a:t>
            </a:r>
            <a:r>
              <a:rPr lang="en-US" altLang="zh-CN" baseline="0" dirty="0" smtClean="0"/>
              <a:t> of programming with Python is easy to learn and it is very powerful.</a:t>
            </a:r>
          </a:p>
          <a:p>
            <a:endParaRPr lang="en-US" altLang="zh-CN" baseline="0" dirty="0" smtClean="0"/>
          </a:p>
          <a:p>
            <a:r>
              <a:rPr lang="en-US" altLang="zh-CN" baseline="0" dirty="0" smtClean="0"/>
              <a:t>Unlike C++, it needs almost no setup for the python environment and it is platform independent. </a:t>
            </a:r>
          </a:p>
          <a:p>
            <a:endParaRPr lang="en-US" altLang="zh-CN" baseline="0" dirty="0" smtClean="0"/>
          </a:p>
          <a:p>
            <a:r>
              <a:rPr lang="en-US" altLang="zh-CN" baseline="0" dirty="0" smtClean="0"/>
              <a:t>Python has a very good community and you can get lots of free modules. Unlike C++, you can write both Mel script and Python scripting without any third party tools.</a:t>
            </a:r>
          </a:p>
          <a:p>
            <a:endParaRPr lang="en-US" altLang="zh-CN" baseline="0" dirty="0" smtClean="0"/>
          </a:p>
          <a:p>
            <a:r>
              <a:rPr lang="en-US" altLang="zh-CN" baseline="0" dirty="0" smtClean="0"/>
              <a:t>Let’s get a sneak peak into the Maya </a:t>
            </a:r>
            <a:r>
              <a:rPr lang="en-US" altLang="zh-CN" baseline="0" dirty="0" err="1" smtClean="0"/>
              <a:t>Api</a:t>
            </a:r>
            <a:r>
              <a:rPr lang="en-US" altLang="zh-CN" baseline="0" dirty="0" smtClean="0"/>
              <a:t>.</a:t>
            </a:r>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57441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APIs</a:t>
            </a:r>
            <a:r>
              <a:rPr lang="en-US" altLang="zh-CN" baseline="0" dirty="0" smtClean="0"/>
              <a:t> in Maya are having prefixes before them and can be classified.</a:t>
            </a:r>
          </a:p>
          <a:p>
            <a:endParaRPr lang="en-US" altLang="zh-CN" baseline="0" dirty="0" smtClean="0"/>
          </a:p>
          <a:p>
            <a:r>
              <a:rPr lang="en-US" altLang="zh-CN" dirty="0" smtClean="0"/>
              <a:t>Generally</a:t>
            </a:r>
            <a:r>
              <a:rPr lang="en-US" altLang="zh-CN" baseline="0" dirty="0" smtClean="0"/>
              <a:t>, there are four kinds of APIs in Maya.</a:t>
            </a:r>
          </a:p>
          <a:p>
            <a:endParaRPr lang="en-US" altLang="zh-CN" baseline="0" dirty="0" smtClean="0"/>
          </a:p>
          <a:p>
            <a:r>
              <a:rPr lang="en-US" altLang="zh-CN" sz="2100" b="0" i="0" kern="1200" dirty="0" smtClean="0">
                <a:solidFill>
                  <a:schemeClr val="tx1"/>
                </a:solidFill>
                <a:effectLst/>
                <a:latin typeface="+mn-lt"/>
                <a:ea typeface="+mn-ea"/>
                <a:cs typeface="+mn-cs"/>
              </a:rPr>
              <a:t>First</a:t>
            </a:r>
            <a:r>
              <a:rPr lang="en-US" altLang="zh-CN" sz="2100" b="0" i="0" kern="1200" baseline="0" dirty="0" smtClean="0">
                <a:solidFill>
                  <a:schemeClr val="tx1"/>
                </a:solidFill>
                <a:effectLst/>
                <a:latin typeface="+mn-lt"/>
                <a:ea typeface="+mn-ea"/>
                <a:cs typeface="+mn-cs"/>
              </a:rPr>
              <a:t> comes the proxy class. </a:t>
            </a:r>
            <a:r>
              <a:rPr lang="en-US" altLang="zh-CN" sz="2100" b="0" i="0" kern="1200" dirty="0" smtClean="0">
                <a:solidFill>
                  <a:schemeClr val="tx1"/>
                </a:solidFill>
                <a:effectLst/>
                <a:latin typeface="+mn-lt"/>
                <a:ea typeface="+mn-ea"/>
                <a:cs typeface="+mn-cs"/>
              </a:rPr>
              <a:t>The Maya API uses proxy objects to create new types of Maya objects. Proxies are objects that you create but Maya owns. You</a:t>
            </a:r>
            <a:r>
              <a:rPr lang="en-US" altLang="zh-CN" sz="2100" b="0" i="0" kern="1200" baseline="0" dirty="0" smtClean="0">
                <a:solidFill>
                  <a:schemeClr val="tx1"/>
                </a:solidFill>
                <a:effectLst/>
                <a:latin typeface="+mn-lt"/>
                <a:ea typeface="+mn-ea"/>
                <a:cs typeface="+mn-cs"/>
              </a:rPr>
              <a:t> can create commands with </a:t>
            </a:r>
            <a:r>
              <a:rPr lang="en-US" altLang="zh-CN" sz="2100" b="0" i="0" kern="1200" baseline="0" dirty="0" err="1" smtClean="0">
                <a:solidFill>
                  <a:schemeClr val="tx1"/>
                </a:solidFill>
                <a:effectLst/>
                <a:latin typeface="+mn-lt"/>
                <a:ea typeface="+mn-ea"/>
                <a:cs typeface="+mn-cs"/>
              </a:rPr>
              <a:t>MPxCommand</a:t>
            </a:r>
            <a:r>
              <a:rPr lang="en-US" altLang="zh-CN" sz="2100" b="0" i="0" kern="1200" baseline="0" dirty="0" smtClean="0">
                <a:solidFill>
                  <a:schemeClr val="tx1"/>
                </a:solidFill>
                <a:effectLst/>
                <a:latin typeface="+mn-lt"/>
                <a:ea typeface="+mn-ea"/>
                <a:cs typeface="+mn-cs"/>
              </a:rPr>
              <a:t> and nodes with </a:t>
            </a:r>
            <a:r>
              <a:rPr lang="en-US" altLang="zh-CN" sz="2100" b="0" i="0" kern="1200" baseline="0" dirty="0" err="1" smtClean="0">
                <a:solidFill>
                  <a:schemeClr val="tx1"/>
                </a:solidFill>
                <a:effectLst/>
                <a:latin typeface="+mn-lt"/>
                <a:ea typeface="+mn-ea"/>
                <a:cs typeface="+mn-cs"/>
              </a:rPr>
              <a:t>MPxNode</a:t>
            </a:r>
            <a:r>
              <a:rPr lang="en-US" altLang="zh-CN" sz="2100" b="0" i="0" kern="1200" baseline="0" dirty="0" smtClean="0">
                <a:solidFill>
                  <a:schemeClr val="tx1"/>
                </a:solidFill>
                <a:effectLst/>
                <a:latin typeface="+mn-lt"/>
                <a:ea typeface="+mn-ea"/>
                <a:cs typeface="+mn-cs"/>
              </a:rPr>
              <a:t>. Objects created by proxy classes like other Maya native objects are owned by Maya.</a:t>
            </a:r>
            <a:endParaRPr lang="en-US" altLang="zh-CN" sz="2100" b="0" i="0" kern="1200" dirty="0" smtClean="0">
              <a:solidFill>
                <a:schemeClr val="tx1"/>
              </a:solidFill>
              <a:effectLst/>
              <a:latin typeface="+mn-lt"/>
              <a:ea typeface="+mn-ea"/>
              <a:cs typeface="+mn-cs"/>
            </a:endParaRPr>
          </a:p>
          <a:p>
            <a:endParaRPr lang="en-US" altLang="zh-CN" sz="2100" b="0" i="0" kern="1200" dirty="0" smtClean="0">
              <a:solidFill>
                <a:schemeClr val="tx1"/>
              </a:solidFill>
              <a:effectLst/>
              <a:latin typeface="+mn-lt"/>
              <a:ea typeface="+mn-ea"/>
              <a:cs typeface="+mn-cs"/>
            </a:endParaRPr>
          </a:p>
          <a:p>
            <a:r>
              <a:rPr lang="en-US" altLang="zh-CN" sz="2100" b="0" i="0" kern="1200" dirty="0" smtClean="0">
                <a:solidFill>
                  <a:schemeClr val="tx1"/>
                </a:solidFill>
                <a:effectLst/>
                <a:latin typeface="+mn-lt"/>
                <a:ea typeface="+mn-ea"/>
                <a:cs typeface="+mn-cs"/>
              </a:rPr>
              <a:t>Then</a:t>
            </a:r>
            <a:r>
              <a:rPr lang="en-US" altLang="zh-CN" sz="2100" b="0" i="0" kern="1200" baseline="0" dirty="0" smtClean="0">
                <a:solidFill>
                  <a:schemeClr val="tx1"/>
                </a:solidFill>
                <a:effectLst/>
                <a:latin typeface="+mn-lt"/>
                <a:ea typeface="+mn-ea"/>
                <a:cs typeface="+mn-cs"/>
              </a:rPr>
              <a:t> we have function sets, </a:t>
            </a:r>
            <a:r>
              <a:rPr lang="en-US" altLang="zh-CN" sz="2100" b="0" i="0" kern="1200" dirty="0" smtClean="0">
                <a:solidFill>
                  <a:schemeClr val="tx1"/>
                </a:solidFill>
                <a:effectLst/>
                <a:latin typeface="+mn-lt"/>
                <a:ea typeface="+mn-ea"/>
                <a:cs typeface="+mn-cs"/>
              </a:rPr>
              <a:t>which operate on objects. Like the </a:t>
            </a:r>
            <a:r>
              <a:rPr lang="en-US" altLang="zh-CN" sz="2100" b="0" i="0" kern="1200" dirty="0" err="1" smtClean="0">
                <a:solidFill>
                  <a:schemeClr val="tx1"/>
                </a:solidFill>
                <a:effectLst/>
                <a:latin typeface="+mn-lt"/>
                <a:ea typeface="+mn-ea"/>
                <a:cs typeface="+mn-cs"/>
              </a:rPr>
              <a:t>MFnDependencyNode</a:t>
            </a:r>
            <a:r>
              <a:rPr lang="en-US" altLang="zh-CN" sz="2100" b="0" i="0" kern="1200" baseline="0" dirty="0" smtClean="0">
                <a:solidFill>
                  <a:schemeClr val="tx1"/>
                </a:solidFill>
                <a:effectLst/>
                <a:latin typeface="+mn-lt"/>
                <a:ea typeface="+mn-ea"/>
                <a:cs typeface="+mn-cs"/>
              </a:rPr>
              <a:t> allows </a:t>
            </a:r>
            <a:r>
              <a:rPr lang="en-US" altLang="zh-CN" sz="2100" b="0" i="0" kern="1200" dirty="0" smtClean="0">
                <a:solidFill>
                  <a:schemeClr val="tx1"/>
                </a:solidFill>
                <a:effectLst/>
                <a:latin typeface="+mn-lt"/>
                <a:ea typeface="+mn-ea"/>
                <a:cs typeface="+mn-cs"/>
              </a:rPr>
              <a:t>the creation and manipulation of dependency graph node</a:t>
            </a:r>
            <a:r>
              <a:rPr lang="en-US" altLang="zh-CN" sz="2100" b="0" i="0" kern="1200" baseline="0" dirty="0" smtClean="0">
                <a:solidFill>
                  <a:schemeClr val="tx1"/>
                </a:solidFill>
                <a:effectLst/>
                <a:latin typeface="+mn-lt"/>
                <a:ea typeface="+mn-ea"/>
                <a:cs typeface="+mn-cs"/>
              </a:rPr>
              <a:t> and </a:t>
            </a:r>
            <a:r>
              <a:rPr lang="en-US" altLang="zh-CN" sz="2100" b="0" i="0" kern="1200" baseline="0" dirty="0" err="1" smtClean="0">
                <a:solidFill>
                  <a:schemeClr val="tx1"/>
                </a:solidFill>
                <a:effectLst/>
                <a:latin typeface="+mn-lt"/>
                <a:ea typeface="+mn-ea"/>
                <a:cs typeface="+mn-cs"/>
              </a:rPr>
              <a:t>MFnMesh</a:t>
            </a:r>
            <a:r>
              <a:rPr lang="en-US" altLang="zh-CN" sz="2100" b="0" i="0" kern="1200" baseline="0" dirty="0" smtClean="0">
                <a:solidFill>
                  <a:schemeClr val="tx1"/>
                </a:solidFill>
                <a:effectLst/>
                <a:latin typeface="+mn-lt"/>
                <a:ea typeface="+mn-ea"/>
                <a:cs typeface="+mn-cs"/>
              </a:rPr>
              <a:t> can modify the mesh info of a shape.</a:t>
            </a:r>
          </a:p>
          <a:p>
            <a:endParaRPr lang="en-US" altLang="zh-CN" sz="2100" b="0" i="0" kern="1200" baseline="0" dirty="0" smtClean="0">
              <a:solidFill>
                <a:schemeClr val="tx1"/>
              </a:solidFill>
              <a:effectLst/>
              <a:latin typeface="+mn-lt"/>
              <a:ea typeface="+mn-ea"/>
              <a:cs typeface="+mn-cs"/>
            </a:endParaRPr>
          </a:p>
          <a:p>
            <a:r>
              <a:rPr lang="en-US" altLang="zh-CN" sz="2100" b="0" i="0" kern="1200" baseline="0" dirty="0" smtClean="0">
                <a:solidFill>
                  <a:schemeClr val="tx1"/>
                </a:solidFill>
                <a:effectLst/>
                <a:latin typeface="+mn-lt"/>
                <a:ea typeface="+mn-ea"/>
                <a:cs typeface="+mn-cs"/>
              </a:rPr>
              <a:t>You can use </a:t>
            </a:r>
            <a:r>
              <a:rPr lang="en-US" altLang="zh-CN" sz="2100" b="0" i="0" u="none" strike="noStrike" kern="1200" baseline="0" dirty="0" err="1" smtClean="0">
                <a:solidFill>
                  <a:schemeClr val="tx1"/>
                </a:solidFill>
                <a:latin typeface="+mn-lt"/>
                <a:ea typeface="+mn-ea"/>
                <a:cs typeface="+mn-cs"/>
              </a:rPr>
              <a:t>MFn</a:t>
            </a:r>
            <a:r>
              <a:rPr lang="en-US" altLang="zh-CN" sz="2100" b="0" i="0" u="none" strike="noStrike" kern="1200" baseline="0" dirty="0" smtClean="0">
                <a:solidFill>
                  <a:schemeClr val="tx1"/>
                </a:solidFill>
                <a:latin typeface="+mn-lt"/>
                <a:ea typeface="+mn-ea"/>
                <a:cs typeface="+mn-cs"/>
              </a:rPr>
              <a:t>::Type enumeration to get the corresponding item types. </a:t>
            </a:r>
            <a:r>
              <a:rPr lang="en-US" altLang="zh-CN" sz="2100" b="0" i="0" kern="1200" baseline="0" dirty="0" smtClean="0">
                <a:solidFill>
                  <a:schemeClr val="tx1"/>
                </a:solidFill>
                <a:effectLst/>
                <a:latin typeface="+mn-lt"/>
                <a:ea typeface="+mn-ea"/>
                <a:cs typeface="+mn-cs"/>
              </a:rPr>
              <a:t>Objects and function sets are used together all the time, you can bind an object to a function set with the constructor or using </a:t>
            </a:r>
            <a:r>
              <a:rPr lang="en-US" altLang="zh-CN" sz="2100" b="0" i="0" kern="1200" baseline="0" dirty="0" err="1" smtClean="0">
                <a:solidFill>
                  <a:schemeClr val="tx1"/>
                </a:solidFill>
                <a:effectLst/>
                <a:latin typeface="+mn-lt"/>
                <a:ea typeface="+mn-ea"/>
                <a:cs typeface="+mn-cs"/>
              </a:rPr>
              <a:t>setObject</a:t>
            </a:r>
            <a:r>
              <a:rPr lang="en-US" altLang="zh-CN" sz="2100" b="0" i="0" kern="1200" baseline="0" dirty="0" smtClean="0">
                <a:solidFill>
                  <a:schemeClr val="tx1"/>
                </a:solidFill>
                <a:effectLst/>
                <a:latin typeface="+mn-lt"/>
                <a:ea typeface="+mn-ea"/>
                <a:cs typeface="+mn-cs"/>
              </a:rPr>
              <a:t>. Using </a:t>
            </a:r>
            <a:r>
              <a:rPr lang="en-US" altLang="zh-CN" sz="2100" b="0" i="0" kern="1200" baseline="0" dirty="0" err="1" smtClean="0">
                <a:solidFill>
                  <a:schemeClr val="tx1"/>
                </a:solidFill>
                <a:effectLst/>
                <a:latin typeface="+mn-lt"/>
                <a:ea typeface="+mn-ea"/>
                <a:cs typeface="+mn-cs"/>
              </a:rPr>
              <a:t>setObject</a:t>
            </a:r>
            <a:r>
              <a:rPr lang="en-US" altLang="zh-CN" sz="2100" b="0" i="0" kern="1200" baseline="0" dirty="0" smtClean="0">
                <a:solidFill>
                  <a:schemeClr val="tx1"/>
                </a:solidFill>
                <a:effectLst/>
                <a:latin typeface="+mn-lt"/>
                <a:ea typeface="+mn-ea"/>
                <a:cs typeface="+mn-cs"/>
              </a:rPr>
              <a:t> may have better performance by avoiding creating and destroying function sets each time you need one.</a:t>
            </a:r>
            <a:endParaRPr lang="en-US" altLang="zh-CN" sz="2100" b="0" i="0" u="none" strike="noStrike" kern="1200" baseline="0" dirty="0" smtClean="0">
              <a:solidFill>
                <a:schemeClr val="tx1"/>
              </a:solidFill>
              <a:latin typeface="+mn-lt"/>
              <a:ea typeface="+mn-ea"/>
              <a:cs typeface="+mn-cs"/>
            </a:endParaRPr>
          </a:p>
          <a:p>
            <a:endParaRPr lang="en-US" altLang="zh-CN" sz="2100" b="0" i="0" u="none" strike="noStrike" kern="1200" baseline="0" dirty="0" smtClean="0">
              <a:solidFill>
                <a:schemeClr val="tx1"/>
              </a:solidFill>
              <a:latin typeface="+mn-lt"/>
              <a:ea typeface="+mn-ea"/>
              <a:cs typeface="+mn-cs"/>
            </a:endParaRPr>
          </a:p>
          <a:p>
            <a:endParaRPr lang="en-US" altLang="zh-CN" sz="2100" b="0" i="0" kern="1200" dirty="0" smtClean="0">
              <a:solidFill>
                <a:schemeClr val="tx1"/>
              </a:solidFill>
              <a:effectLst/>
              <a:latin typeface="+mn-lt"/>
              <a:ea typeface="+mn-ea"/>
              <a:cs typeface="+mn-cs"/>
            </a:endParaRPr>
          </a:p>
          <a:p>
            <a:endParaRPr lang="en-US" altLang="zh-CN" sz="2100" b="0" i="0" kern="1200" dirty="0" smtClean="0">
              <a:solidFill>
                <a:schemeClr val="tx1"/>
              </a:solidFill>
              <a:effectLst/>
              <a:latin typeface="+mn-lt"/>
              <a:ea typeface="+mn-ea"/>
              <a:cs typeface="+mn-cs"/>
            </a:endParaRPr>
          </a:p>
          <a:p>
            <a:endParaRPr lang="en-US" altLang="zh-CN" sz="2100" b="0" i="0" kern="1200" dirty="0" smtClean="0">
              <a:solidFill>
                <a:schemeClr val="tx1"/>
              </a:solidFill>
              <a:effectLst/>
              <a:latin typeface="+mn-lt"/>
              <a:ea typeface="+mn-ea"/>
              <a:cs typeface="+mn-cs"/>
            </a:endParaRPr>
          </a:p>
          <a:p>
            <a:r>
              <a:rPr lang="en-US" altLang="zh-CN" dirty="0" smtClean="0"/>
              <a:t/>
            </a:r>
            <a:br>
              <a:rPr lang="en-US" altLang="zh-CN" dirty="0" smtClean="0"/>
            </a:br>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Next we have</a:t>
            </a:r>
            <a:r>
              <a:rPr lang="en-US" altLang="zh-CN" baseline="0" dirty="0" smtClean="0"/>
              <a:t> iterator classes, starting with </a:t>
            </a:r>
            <a:r>
              <a:rPr lang="en-US" altLang="zh-CN" baseline="0" dirty="0" err="1" smtClean="0"/>
              <a:t>MIt</a:t>
            </a:r>
            <a:r>
              <a:rPr lang="en-US" altLang="zh-CN" baseline="0" dirty="0" smtClean="0"/>
              <a:t>. It works like other </a:t>
            </a:r>
            <a:r>
              <a:rPr lang="en-US" altLang="zh-CN" baseline="0" dirty="0" err="1" smtClean="0"/>
              <a:t>c++</a:t>
            </a:r>
            <a:r>
              <a:rPr lang="en-US" altLang="zh-CN" baseline="0" dirty="0" smtClean="0"/>
              <a:t> iterators, using for looping over elements of the same type.</a:t>
            </a:r>
          </a:p>
          <a:p>
            <a:endParaRPr lang="en-US" altLang="zh-CN" sz="2100" b="0" i="0" u="none" strike="noStrike" kern="1200" baseline="0" dirty="0" smtClean="0">
              <a:solidFill>
                <a:schemeClr val="tx1"/>
              </a:solidFill>
              <a:latin typeface="+mn-lt"/>
              <a:ea typeface="+mn-ea"/>
              <a:cs typeface="+mn-cs"/>
            </a:endParaRPr>
          </a:p>
          <a:p>
            <a:r>
              <a:rPr lang="en-US" altLang="zh-CN" sz="2100" b="0" i="0" u="none" strike="noStrike" kern="1200" baseline="0" dirty="0" smtClean="0">
                <a:solidFill>
                  <a:schemeClr val="tx1"/>
                </a:solidFill>
                <a:latin typeface="+mn-lt"/>
                <a:ea typeface="+mn-ea"/>
                <a:cs typeface="+mn-cs"/>
              </a:rPr>
              <a:t>Like </a:t>
            </a:r>
            <a:r>
              <a:rPr lang="en-US" altLang="zh-CN" sz="2100" b="0" i="0" u="none" strike="noStrike" kern="1200" baseline="0" dirty="0" err="1" smtClean="0">
                <a:solidFill>
                  <a:schemeClr val="tx1"/>
                </a:solidFill>
                <a:latin typeface="+mn-lt"/>
                <a:ea typeface="+mn-ea"/>
                <a:cs typeface="+mn-cs"/>
              </a:rPr>
              <a:t>MItSelectionList</a:t>
            </a:r>
            <a:r>
              <a:rPr lang="en-US" altLang="zh-CN" sz="2100" b="0" i="0" u="none" strike="noStrike" kern="1200" baseline="0" dirty="0" smtClean="0">
                <a:solidFill>
                  <a:schemeClr val="tx1"/>
                </a:solidFill>
                <a:latin typeface="+mn-lt"/>
                <a:ea typeface="+mn-ea"/>
                <a:cs typeface="+mn-cs"/>
              </a:rPr>
              <a:t> for iterating through a </a:t>
            </a:r>
            <a:r>
              <a:rPr lang="en-US" altLang="zh-CN" sz="2100" b="0" i="0" u="none" strike="noStrike" kern="1200" baseline="0" dirty="0" err="1" smtClean="0">
                <a:solidFill>
                  <a:schemeClr val="tx1"/>
                </a:solidFill>
                <a:latin typeface="+mn-lt"/>
                <a:ea typeface="+mn-ea"/>
                <a:cs typeface="+mn-cs"/>
              </a:rPr>
              <a:t>SelectionList</a:t>
            </a:r>
            <a:r>
              <a:rPr lang="en-US" altLang="zh-CN" sz="2100" b="0" i="0" u="none" strike="noStrike" kern="1200" baseline="0" dirty="0" smtClean="0">
                <a:solidFill>
                  <a:schemeClr val="tx1"/>
                </a:solidFill>
                <a:latin typeface="+mn-lt"/>
                <a:ea typeface="+mn-ea"/>
                <a:cs typeface="+mn-cs"/>
              </a:rPr>
              <a:t>, </a:t>
            </a:r>
            <a:r>
              <a:rPr lang="en-US" altLang="zh-CN" sz="2100" b="0" i="0" u="none" strike="noStrike" kern="1200" baseline="0" dirty="0" err="1" smtClean="0">
                <a:solidFill>
                  <a:schemeClr val="tx1"/>
                </a:solidFill>
                <a:latin typeface="+mn-lt"/>
                <a:ea typeface="+mn-ea"/>
                <a:cs typeface="+mn-cs"/>
              </a:rPr>
              <a:t>MItMeshVertex</a:t>
            </a:r>
            <a:r>
              <a:rPr lang="en-US" altLang="zh-CN" sz="2100" b="0" i="0" u="none" strike="noStrike" kern="1200" baseline="0" dirty="0" smtClean="0">
                <a:solidFill>
                  <a:schemeClr val="tx1"/>
                </a:solidFill>
                <a:latin typeface="+mn-lt"/>
                <a:ea typeface="+mn-ea"/>
                <a:cs typeface="+mn-cs"/>
              </a:rPr>
              <a:t> for iterating vertices in a mesh.</a:t>
            </a:r>
          </a:p>
          <a:p>
            <a:endParaRPr lang="en-US" altLang="zh-CN" sz="2100" b="0" i="0" u="none" strike="noStrike" kern="1200" baseline="0" dirty="0" smtClean="0">
              <a:solidFill>
                <a:schemeClr val="tx1"/>
              </a:solidFill>
              <a:latin typeface="+mn-lt"/>
              <a:ea typeface="+mn-ea"/>
              <a:cs typeface="+mn-cs"/>
            </a:endParaRPr>
          </a:p>
          <a:p>
            <a:r>
              <a:rPr lang="en-US" altLang="zh-CN" sz="2100" b="0" i="0" u="none" strike="noStrike" kern="1200" baseline="0" dirty="0" smtClean="0">
                <a:solidFill>
                  <a:schemeClr val="tx1"/>
                </a:solidFill>
                <a:latin typeface="+mn-lt"/>
                <a:ea typeface="+mn-ea"/>
                <a:cs typeface="+mn-cs"/>
              </a:rPr>
              <a:t>At last is wrapper class, it starts with M only. Usually they are some simple objects like </a:t>
            </a:r>
            <a:r>
              <a:rPr lang="en-US" altLang="zh-CN" sz="2100" b="0" i="0" u="none" strike="noStrike" kern="1200" baseline="0" dirty="0" err="1" smtClean="0">
                <a:solidFill>
                  <a:schemeClr val="tx1"/>
                </a:solidFill>
                <a:latin typeface="+mn-lt"/>
                <a:ea typeface="+mn-ea"/>
                <a:cs typeface="+mn-cs"/>
              </a:rPr>
              <a:t>Mpoints</a:t>
            </a:r>
            <a:r>
              <a:rPr lang="en-US" altLang="zh-CN" sz="2100" b="0" i="0" u="none" strike="noStrike" kern="1200" baseline="0" dirty="0" smtClean="0">
                <a:solidFill>
                  <a:schemeClr val="tx1"/>
                </a:solidFill>
                <a:latin typeface="+mn-lt"/>
                <a:ea typeface="+mn-ea"/>
                <a:cs typeface="+mn-cs"/>
              </a:rPr>
              <a:t>, </a:t>
            </a:r>
            <a:r>
              <a:rPr lang="en-US" altLang="zh-CN" sz="2100" b="0" i="0" u="none" strike="noStrike" kern="1200" baseline="0" dirty="0" err="1" smtClean="0">
                <a:solidFill>
                  <a:schemeClr val="tx1"/>
                </a:solidFill>
                <a:latin typeface="+mn-lt"/>
                <a:ea typeface="+mn-ea"/>
                <a:cs typeface="+mn-cs"/>
              </a:rPr>
              <a:t>Mvector</a:t>
            </a:r>
            <a:r>
              <a:rPr lang="en-US" altLang="zh-CN" sz="2100" b="0" i="0" u="none" strike="noStrike" kern="1200" baseline="0" dirty="0" smtClean="0">
                <a:solidFill>
                  <a:schemeClr val="tx1"/>
                </a:solidFill>
                <a:latin typeface="+mn-lt"/>
                <a:ea typeface="+mn-ea"/>
                <a:cs typeface="+mn-cs"/>
              </a:rPr>
              <a:t> etcetera. But there are several important function classes also starts with M only, like </a:t>
            </a:r>
            <a:r>
              <a:rPr lang="en-US" altLang="zh-CN" sz="2100" b="0" i="0" u="none" strike="noStrike" kern="1200" baseline="0" dirty="0" err="1" smtClean="0">
                <a:solidFill>
                  <a:schemeClr val="tx1"/>
                </a:solidFill>
                <a:latin typeface="+mn-lt"/>
                <a:ea typeface="+mn-ea"/>
                <a:cs typeface="+mn-cs"/>
              </a:rPr>
              <a:t>Mglobal</a:t>
            </a:r>
            <a:r>
              <a:rPr lang="en-US" altLang="zh-CN" sz="2100" b="0" i="0" u="none" strike="noStrike" kern="1200" baseline="0" dirty="0" smtClean="0">
                <a:solidFill>
                  <a:schemeClr val="tx1"/>
                </a:solidFill>
                <a:latin typeface="+mn-lt"/>
                <a:ea typeface="+mn-ea"/>
                <a:cs typeface="+mn-cs"/>
              </a:rPr>
              <a:t>, </a:t>
            </a:r>
            <a:r>
              <a:rPr lang="en-US" altLang="zh-CN" sz="2100" b="0" i="0" u="none" strike="noStrike" kern="1200" baseline="0" dirty="0" err="1" smtClean="0">
                <a:solidFill>
                  <a:schemeClr val="tx1"/>
                </a:solidFill>
                <a:latin typeface="+mn-lt"/>
                <a:ea typeface="+mn-ea"/>
                <a:cs typeface="+mn-cs"/>
              </a:rPr>
              <a:t>Mobject</a:t>
            </a:r>
            <a:r>
              <a:rPr lang="en-US" altLang="zh-CN" sz="2100" b="0" i="0" u="none" strike="noStrike" kern="1200" baseline="0" dirty="0" smtClean="0">
                <a:solidFill>
                  <a:schemeClr val="tx1"/>
                </a:solidFill>
                <a:latin typeface="+mn-lt"/>
                <a:ea typeface="+mn-ea"/>
                <a:cs typeface="+mn-cs"/>
              </a:rPr>
              <a:t> and so on. The most widely used is </a:t>
            </a:r>
            <a:r>
              <a:rPr lang="en-US" altLang="zh-CN" sz="2100" b="0" i="0" u="none" strike="noStrike" kern="1200" baseline="0" dirty="0" err="1" smtClean="0">
                <a:solidFill>
                  <a:schemeClr val="tx1"/>
                </a:solidFill>
                <a:latin typeface="+mn-lt"/>
                <a:ea typeface="+mn-ea"/>
                <a:cs typeface="+mn-cs"/>
              </a:rPr>
              <a:t>Mobject</a:t>
            </a:r>
            <a:r>
              <a:rPr lang="en-US" altLang="zh-CN" sz="2100" b="0" i="0" u="none" strike="noStrike" kern="1200" baseline="0" dirty="0" smtClean="0">
                <a:solidFill>
                  <a:schemeClr val="tx1"/>
                </a:solidFill>
                <a:latin typeface="+mn-lt"/>
                <a:ea typeface="+mn-ea"/>
                <a:cs typeface="+mn-cs"/>
              </a:rPr>
              <a:t> which is the fundamental data type that represents an object in Maya.</a:t>
            </a:r>
          </a:p>
          <a:p>
            <a:r>
              <a:rPr lang="en-US" altLang="zh-CN" sz="2100" b="0" i="0" u="none" strike="noStrike" kern="1200" baseline="0" dirty="0" smtClean="0">
                <a:solidFill>
                  <a:schemeClr val="tx1"/>
                </a:solidFill>
                <a:latin typeface="+mn-lt"/>
                <a:ea typeface="+mn-ea"/>
                <a:cs typeface="+mn-cs"/>
              </a:rPr>
              <a:t> </a:t>
            </a:r>
          </a:p>
          <a:p>
            <a:endParaRPr lang="en-US" altLang="zh-CN" sz="2100" b="0" i="0" u="none" strike="noStrike" kern="1200" baseline="0" dirty="0" smtClean="0">
              <a:solidFill>
                <a:schemeClr val="tx1"/>
              </a:solidFill>
              <a:latin typeface="+mn-lt"/>
              <a:ea typeface="+mn-ea"/>
              <a:cs typeface="+mn-cs"/>
            </a:endParaRPr>
          </a:p>
          <a:p>
            <a:endParaRPr lang="en-US" altLang="zh-CN" sz="2100" b="0" i="0" kern="1200" dirty="0" smtClean="0">
              <a:solidFill>
                <a:schemeClr val="tx1"/>
              </a:solidFill>
              <a:effectLst/>
              <a:latin typeface="+mn-lt"/>
              <a:ea typeface="+mn-ea"/>
              <a:cs typeface="+mn-cs"/>
            </a:endParaRPr>
          </a:p>
          <a:p>
            <a:endParaRPr lang="en-US" altLang="zh-CN" sz="2100" b="0" i="0" kern="1200" dirty="0" smtClean="0">
              <a:solidFill>
                <a:schemeClr val="tx1"/>
              </a:solidFill>
              <a:effectLst/>
              <a:latin typeface="+mn-lt"/>
              <a:ea typeface="+mn-ea"/>
              <a:cs typeface="+mn-cs"/>
            </a:endParaRPr>
          </a:p>
          <a:p>
            <a:endParaRPr lang="en-US" altLang="zh-CN" sz="2100" b="0" i="0" kern="1200" dirty="0" smtClean="0">
              <a:solidFill>
                <a:schemeClr val="tx1"/>
              </a:solidFill>
              <a:effectLst/>
              <a:latin typeface="+mn-lt"/>
              <a:ea typeface="+mn-ea"/>
              <a:cs typeface="+mn-cs"/>
            </a:endParaRPr>
          </a:p>
          <a:p>
            <a:r>
              <a:rPr lang="en-US" altLang="zh-CN" dirty="0" smtClean="0"/>
              <a:t/>
            </a:r>
            <a:br>
              <a:rPr lang="en-US" altLang="zh-CN" dirty="0" smtClean="0"/>
            </a:br>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100" b="0" i="0" u="none" strike="noStrike" kern="1200" baseline="0" dirty="0" smtClean="0">
                <a:solidFill>
                  <a:schemeClr val="tx1"/>
                </a:solidFill>
                <a:latin typeface="+mn-lt"/>
                <a:ea typeface="+mn-ea"/>
                <a:cs typeface="+mn-cs"/>
              </a:rPr>
              <a:t>Objects owned by Maya are accessed via an </a:t>
            </a:r>
            <a:r>
              <a:rPr lang="en-US" altLang="zh-CN" sz="2100" b="0" i="0" u="none" strike="noStrike" kern="1200" baseline="0" dirty="0" err="1" smtClean="0">
                <a:solidFill>
                  <a:schemeClr val="tx1"/>
                </a:solidFill>
                <a:latin typeface="+mn-lt"/>
                <a:ea typeface="+mn-ea"/>
                <a:cs typeface="+mn-cs"/>
              </a:rPr>
              <a:t>Mobjects.They</a:t>
            </a:r>
            <a:r>
              <a:rPr lang="en-US" altLang="zh-CN" sz="2100" b="0" i="0" u="none" strike="noStrike" kern="1200" baseline="0" dirty="0" smtClean="0">
                <a:solidFill>
                  <a:schemeClr val="tx1"/>
                </a:solidFill>
                <a:latin typeface="+mn-lt"/>
                <a:ea typeface="+mn-ea"/>
                <a:cs typeface="+mn-cs"/>
              </a:rPr>
              <a:t> are handles to Maya internal objects which are created and destroyed by Maya.</a:t>
            </a:r>
          </a:p>
          <a:p>
            <a:endParaRPr lang="en-US" altLang="zh-CN" sz="2100" b="0" i="0" u="none" strike="noStrike" kern="1200" baseline="0" dirty="0" smtClean="0">
              <a:solidFill>
                <a:schemeClr val="tx1"/>
              </a:solidFill>
              <a:latin typeface="+mn-lt"/>
              <a:ea typeface="+mn-ea"/>
              <a:cs typeface="+mn-cs"/>
            </a:endParaRPr>
          </a:p>
          <a:p>
            <a:r>
              <a:rPr lang="en-US" altLang="zh-CN" sz="2100" b="0" i="0" u="none" strike="noStrike" kern="1200" baseline="0" dirty="0" smtClean="0">
                <a:solidFill>
                  <a:schemeClr val="tx1"/>
                </a:solidFill>
                <a:latin typeface="+mn-lt"/>
                <a:ea typeface="+mn-ea"/>
                <a:cs typeface="+mn-cs"/>
              </a:rPr>
              <a:t>You can use corresponding function set to operate on the </a:t>
            </a:r>
            <a:r>
              <a:rPr lang="en-US" altLang="zh-CN" sz="2100" b="0" i="0" u="none" strike="noStrike" kern="1200" baseline="0" dirty="0" err="1" smtClean="0">
                <a:solidFill>
                  <a:schemeClr val="tx1"/>
                </a:solidFill>
                <a:latin typeface="+mn-lt"/>
                <a:ea typeface="+mn-ea"/>
                <a:cs typeface="+mn-cs"/>
              </a:rPr>
              <a:t>Mobject</a:t>
            </a:r>
            <a:r>
              <a:rPr lang="en-US" altLang="zh-CN" sz="2100" b="0" i="0" u="none" strike="noStrike" kern="1200" baseline="0" dirty="0" smtClean="0">
                <a:solidFill>
                  <a:schemeClr val="tx1"/>
                </a:solidFill>
                <a:latin typeface="+mn-lt"/>
                <a:ea typeface="+mn-ea"/>
                <a:cs typeface="+mn-cs"/>
              </a:rPr>
              <a:t>.</a:t>
            </a:r>
          </a:p>
          <a:p>
            <a:endParaRPr lang="en-US" altLang="zh-CN" sz="2100" b="0" i="0" u="none" strike="noStrike" kern="1200" baseline="0" dirty="0" smtClean="0">
              <a:solidFill>
                <a:schemeClr val="tx1"/>
              </a:solidFill>
              <a:latin typeface="+mn-lt"/>
              <a:ea typeface="+mn-ea"/>
              <a:cs typeface="+mn-cs"/>
            </a:endParaRPr>
          </a:p>
          <a:p>
            <a:r>
              <a:rPr lang="en-US" altLang="zh-CN" sz="2100" b="0" i="0" u="none" strike="noStrike" kern="1200" baseline="0" dirty="0" err="1" smtClean="0">
                <a:solidFill>
                  <a:schemeClr val="tx1"/>
                </a:solidFill>
                <a:latin typeface="+mn-lt"/>
                <a:ea typeface="+mn-ea"/>
                <a:cs typeface="+mn-cs"/>
              </a:rPr>
              <a:t>Eash</a:t>
            </a:r>
            <a:r>
              <a:rPr lang="en-US" altLang="zh-CN" sz="2100" b="0" i="0" u="none" strike="noStrike" kern="1200" baseline="0" dirty="0" smtClean="0">
                <a:solidFill>
                  <a:schemeClr val="tx1"/>
                </a:solidFill>
                <a:latin typeface="+mn-lt"/>
                <a:ea typeface="+mn-ea"/>
                <a:cs typeface="+mn-cs"/>
              </a:rPr>
              <a:t> </a:t>
            </a:r>
            <a:r>
              <a:rPr lang="en-US" altLang="zh-CN" sz="2100" b="0" i="0" u="none" strike="noStrike" kern="1200" baseline="0" dirty="0" err="1" smtClean="0">
                <a:solidFill>
                  <a:schemeClr val="tx1"/>
                </a:solidFill>
                <a:latin typeface="+mn-lt"/>
                <a:ea typeface="+mn-ea"/>
                <a:cs typeface="+mn-cs"/>
              </a:rPr>
              <a:t>MObject</a:t>
            </a:r>
            <a:r>
              <a:rPr lang="en-US" altLang="zh-CN" sz="2100" b="0" i="0" u="none" strike="noStrike" kern="1200" baseline="0" dirty="0" smtClean="0">
                <a:solidFill>
                  <a:schemeClr val="tx1"/>
                </a:solidFill>
                <a:latin typeface="+mn-lt"/>
                <a:ea typeface="+mn-ea"/>
                <a:cs typeface="+mn-cs"/>
              </a:rPr>
              <a:t> has mainly two kinds of information: object type and pointer to the object. User can use </a:t>
            </a:r>
            <a:r>
              <a:rPr lang="en-US" altLang="zh-CN" sz="2100" b="0" i="0" u="none" strike="noStrike" kern="1200" baseline="0" dirty="0" err="1" smtClean="0">
                <a:solidFill>
                  <a:schemeClr val="tx1"/>
                </a:solidFill>
                <a:latin typeface="+mn-lt"/>
                <a:ea typeface="+mn-ea"/>
                <a:cs typeface="+mn-cs"/>
              </a:rPr>
              <a:t>apiType</a:t>
            </a:r>
            <a:r>
              <a:rPr lang="en-US" altLang="zh-CN" sz="2100" b="0" i="0" u="none" strike="noStrike" kern="1200" baseline="0" dirty="0" smtClean="0">
                <a:solidFill>
                  <a:schemeClr val="tx1"/>
                </a:solidFill>
                <a:latin typeface="+mn-lt"/>
                <a:ea typeface="+mn-ea"/>
                <a:cs typeface="+mn-cs"/>
              </a:rPr>
              <a:t> to get the type of an Object and </a:t>
            </a:r>
            <a:r>
              <a:rPr lang="en-US" altLang="zh-CN" sz="2100" b="0" i="0" u="none" strike="noStrike" kern="1200" baseline="0" dirty="0" err="1" smtClean="0">
                <a:solidFill>
                  <a:schemeClr val="tx1"/>
                </a:solidFill>
                <a:latin typeface="+mn-lt"/>
                <a:ea typeface="+mn-ea"/>
                <a:cs typeface="+mn-cs"/>
              </a:rPr>
              <a:t>hasFn</a:t>
            </a:r>
            <a:r>
              <a:rPr lang="en-US" altLang="zh-CN" sz="2100" b="0" i="0" u="none" strike="noStrike" kern="1200" baseline="0" dirty="0" smtClean="0">
                <a:solidFill>
                  <a:schemeClr val="tx1"/>
                </a:solidFill>
                <a:latin typeface="+mn-lt"/>
                <a:ea typeface="+mn-ea"/>
                <a:cs typeface="+mn-cs"/>
              </a:rPr>
              <a:t> to check whether a function set is usable for current object.</a:t>
            </a:r>
          </a:p>
          <a:p>
            <a:endParaRPr lang="en-US" altLang="zh-CN" sz="2100" b="0" i="0" u="none" strike="noStrike" kern="1200" baseline="0" dirty="0" smtClean="0">
              <a:solidFill>
                <a:schemeClr val="tx1"/>
              </a:solidFill>
              <a:latin typeface="+mn-lt"/>
              <a:ea typeface="+mn-ea"/>
              <a:cs typeface="+mn-cs"/>
            </a:endParaRPr>
          </a:p>
          <a:p>
            <a:r>
              <a:rPr lang="en-US" altLang="zh-CN" sz="2100" b="0" i="0" u="none" strike="noStrike" kern="1200" baseline="0" dirty="0" smtClean="0">
                <a:solidFill>
                  <a:schemeClr val="tx1"/>
                </a:solidFill>
                <a:latin typeface="+mn-lt"/>
                <a:ea typeface="+mn-ea"/>
                <a:cs typeface="+mn-cs"/>
              </a:rPr>
              <a:t>Notice that you should never keep a pointer to a </a:t>
            </a:r>
            <a:r>
              <a:rPr lang="en-US" altLang="zh-CN" sz="2100" b="0" i="0" u="none" strike="noStrike" kern="1200" baseline="0" dirty="0" err="1" smtClean="0">
                <a:solidFill>
                  <a:schemeClr val="tx1"/>
                </a:solidFill>
                <a:latin typeface="+mn-lt"/>
                <a:ea typeface="+mn-ea"/>
                <a:cs typeface="+mn-cs"/>
              </a:rPr>
              <a:t>Mobject</a:t>
            </a:r>
            <a:r>
              <a:rPr lang="en-US" altLang="zh-CN" sz="2100" b="0" i="0" u="none" strike="noStrike" kern="1200" baseline="0" dirty="0" smtClean="0">
                <a:solidFill>
                  <a:schemeClr val="tx1"/>
                </a:solidFill>
                <a:latin typeface="+mn-lt"/>
                <a:ea typeface="+mn-ea"/>
                <a:cs typeface="+mn-cs"/>
              </a:rPr>
              <a:t> in your plugin. Please use </a:t>
            </a:r>
            <a:r>
              <a:rPr lang="en-US" altLang="zh-CN" sz="2100" b="0" i="0" u="none" strike="noStrike" kern="1200" baseline="0" dirty="0" err="1" smtClean="0">
                <a:solidFill>
                  <a:schemeClr val="tx1"/>
                </a:solidFill>
                <a:latin typeface="+mn-lt"/>
                <a:ea typeface="+mn-ea"/>
                <a:cs typeface="+mn-cs"/>
              </a:rPr>
              <a:t>MObjectHandle</a:t>
            </a:r>
            <a:r>
              <a:rPr lang="en-US" altLang="zh-CN" sz="2100" b="0" i="0" u="none" strike="noStrike" kern="1200" baseline="0" dirty="0" smtClean="0">
                <a:solidFill>
                  <a:schemeClr val="tx1"/>
                </a:solidFill>
                <a:latin typeface="+mn-lt"/>
                <a:ea typeface="+mn-ea"/>
                <a:cs typeface="+mn-cs"/>
              </a:rPr>
              <a:t> instead.</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en-US" altLang="zh-CN" sz="2400" dirty="0" smtClean="0"/>
              <a:t>Hi,</a:t>
            </a:r>
            <a:r>
              <a:rPr lang="en-US" altLang="zh-CN" sz="2400" baseline="0" dirty="0" smtClean="0"/>
              <a:t> this is Chengxi Li from Autodesk Developer Network.</a:t>
            </a:r>
          </a:p>
          <a:p>
            <a:pPr>
              <a:spcBef>
                <a:spcPts val="0"/>
              </a:spcBef>
            </a:pPr>
            <a:endParaRPr lang="en-US" altLang="zh-CN" sz="2400" baseline="0" dirty="0" smtClean="0"/>
          </a:p>
          <a:p>
            <a:pPr>
              <a:spcBef>
                <a:spcPts val="0"/>
              </a:spcBef>
            </a:pPr>
            <a:r>
              <a:rPr lang="en-US" altLang="zh-CN" sz="2400" baseline="0" dirty="0" smtClean="0"/>
              <a:t>In today’s lesson, we are going to learn to write a simple Maya Command and some of the Maya utility classes</a:t>
            </a:r>
            <a:endParaRPr lang="en-US" altLang="zh-CN" sz="2400" dirty="0"/>
          </a:p>
        </p:txBody>
      </p:sp>
      <p:sp>
        <p:nvSpPr>
          <p:cNvPr id="4" name="灯片编号占位符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19138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MPxCommand</a:t>
            </a:r>
            <a:r>
              <a:rPr lang="en-US" altLang="zh-CN" baseline="0" dirty="0" smtClean="0"/>
              <a:t> can be implemented as complementary of Maya commands,  which allows user to access powerful Maya APIs.</a:t>
            </a:r>
          </a:p>
          <a:p>
            <a:endParaRPr lang="en-US" altLang="zh-CN" baseline="0" dirty="0" smtClean="0"/>
          </a:p>
          <a:p>
            <a:r>
              <a:rPr lang="en-US" altLang="zh-CN" baseline="0" dirty="0" smtClean="0"/>
              <a:t>You can implement your own Maya Command and use them in the scripts to complete more powerful job.</a:t>
            </a:r>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3373048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All user</a:t>
            </a:r>
            <a:r>
              <a:rPr lang="en-US" altLang="zh-CN" baseline="0" dirty="0" smtClean="0"/>
              <a:t> custom commands are derived from MPxCommand class.</a:t>
            </a:r>
          </a:p>
          <a:p>
            <a:endParaRPr lang="en-US" altLang="zh-CN" baseline="0" dirty="0" smtClean="0"/>
          </a:p>
          <a:p>
            <a:r>
              <a:rPr lang="en-US" altLang="zh-CN" baseline="0" dirty="0" smtClean="0"/>
              <a:t>For the MPxCommand there are several things we need to take care of, like syntax, undo/redo. But in this session, we will begin with the fundamental parts.</a:t>
            </a:r>
          </a:p>
          <a:p>
            <a:endParaRPr lang="en-US" altLang="zh-CN" baseline="0" dirty="0" smtClean="0"/>
          </a:p>
          <a:p>
            <a:r>
              <a:rPr lang="en-US" altLang="zh-CN" baseline="0" dirty="0" smtClean="0"/>
              <a:t>The creator and </a:t>
            </a:r>
            <a:r>
              <a:rPr lang="en-US" altLang="zh-CN" baseline="0" dirty="0" err="1" smtClean="0"/>
              <a:t>doIt</a:t>
            </a:r>
            <a:r>
              <a:rPr lang="en-US" altLang="zh-CN" baseline="0" dirty="0" smtClean="0"/>
              <a:t> function.</a:t>
            </a:r>
          </a:p>
          <a:p>
            <a:endParaRPr lang="en-US" altLang="zh-CN" baseline="0" dirty="0" smtClean="0"/>
          </a:p>
          <a:p>
            <a:r>
              <a:rPr lang="en-US" altLang="zh-CN" baseline="0" dirty="0" smtClean="0"/>
              <a:t>In first part, we will base on the </a:t>
            </a:r>
            <a:r>
              <a:rPr lang="en-US" altLang="zh-CN" baseline="0" dirty="0" err="1" smtClean="0"/>
              <a:t>helloCmd</a:t>
            </a:r>
            <a:r>
              <a:rPr lang="en-US" altLang="zh-CN" baseline="0" dirty="0" smtClean="0"/>
              <a:t> sample in the </a:t>
            </a:r>
            <a:r>
              <a:rPr lang="en-US" altLang="zh-CN" baseline="0" dirty="0" err="1" smtClean="0"/>
              <a:t>DevKit</a:t>
            </a:r>
            <a:r>
              <a:rPr lang="en-US" altLang="zh-CN" baseline="0" dirty="0" smtClean="0"/>
              <a:t>.</a:t>
            </a:r>
          </a:p>
        </p:txBody>
      </p:sp>
      <p:sp>
        <p:nvSpPr>
          <p:cNvPr id="4" name="灯片编号占位符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186846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err="1" smtClean="0"/>
              <a:t>Hellocmd</a:t>
            </a:r>
            <a:r>
              <a:rPr lang="en-US" altLang="zh-CN" baseline="0" dirty="0" smtClean="0"/>
              <a:t> sample uses a macro to define the skeleton of a Maya command.</a:t>
            </a:r>
          </a:p>
          <a:p>
            <a:endParaRPr lang="en-US" altLang="zh-CN" baseline="0" dirty="0" smtClean="0"/>
          </a:p>
          <a:p>
            <a:r>
              <a:rPr lang="en-US" altLang="zh-CN" baseline="0" dirty="0" smtClean="0"/>
              <a:t>The sample code defines a hello class with basic constructor and destructor, creator, </a:t>
            </a:r>
            <a:r>
              <a:rPr lang="en-US" altLang="zh-CN" baseline="0" dirty="0" err="1" smtClean="0"/>
              <a:t>doIt</a:t>
            </a:r>
            <a:r>
              <a:rPr lang="en-US" altLang="zh-CN" baseline="0" dirty="0" smtClean="0"/>
              <a:t>. It also implements initialize and </a:t>
            </a:r>
            <a:r>
              <a:rPr lang="en-US" altLang="zh-CN" baseline="0" dirty="0" err="1" smtClean="0"/>
              <a:t>uninitialize</a:t>
            </a:r>
            <a:r>
              <a:rPr lang="en-US" altLang="zh-CN" baseline="0" dirty="0" smtClean="0"/>
              <a:t> methods.</a:t>
            </a:r>
          </a:p>
        </p:txBody>
      </p:sp>
      <p:sp>
        <p:nvSpPr>
          <p:cNvPr id="4" name="灯片编号占位符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184857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session, we are</a:t>
            </a:r>
            <a:r>
              <a:rPr lang="en-US" altLang="zh-CN" baseline="0" dirty="0" smtClean="0"/>
              <a:t> going to introduce you the Maya API programming. </a:t>
            </a:r>
          </a:p>
          <a:p>
            <a:endParaRPr lang="en-US" altLang="zh-CN" baseline="0" dirty="0" smtClean="0"/>
          </a:p>
          <a:p>
            <a:r>
              <a:rPr lang="en-US" altLang="zh-CN" baseline="0" dirty="0" smtClean="0"/>
              <a:t>Start with the purpose of programming Maya and then make a quick overview about the programming language of Maya and Maya API.</a:t>
            </a:r>
          </a:p>
          <a:p>
            <a:endParaRPr lang="en-US" altLang="zh-CN" baseline="0" dirty="0" smtClean="0"/>
          </a:p>
          <a:p>
            <a:r>
              <a:rPr lang="en-US" altLang="zh-CN" baseline="0" dirty="0" smtClean="0"/>
              <a:t>We also provided environment setup instruction separately and you can check it out later.</a:t>
            </a:r>
          </a:p>
          <a:p>
            <a:endParaRPr lang="en-US" altLang="zh-CN" baseline="0" dirty="0" smtClean="0"/>
          </a:p>
          <a:p>
            <a:r>
              <a:rPr lang="en-US" altLang="zh-CN" baseline="0" dirty="0" smtClean="0"/>
              <a:t>At last, we will show you some resources for developing </a:t>
            </a:r>
            <a:r>
              <a:rPr lang="en-US" altLang="zh-CN" baseline="0" smtClean="0"/>
              <a:t>Maya plugins.</a:t>
            </a:r>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14965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Load the sample with the Maya plugin manager and try to use the command in the MEL script like above.</a:t>
            </a:r>
          </a:p>
          <a:p>
            <a:endParaRPr lang="en-US" altLang="zh-CN" baseline="0" dirty="0" smtClean="0"/>
          </a:p>
          <a:p>
            <a:r>
              <a:rPr lang="en-US" altLang="zh-CN" baseline="0" dirty="0" smtClean="0"/>
              <a:t>You can find the hello output in the Maya’s output window.</a:t>
            </a:r>
          </a:p>
          <a:p>
            <a:endParaRPr lang="en-US" altLang="zh-CN" baseline="0" dirty="0" smtClean="0"/>
          </a:p>
          <a:p>
            <a:r>
              <a:rPr lang="en-US" altLang="zh-CN" baseline="0" dirty="0" smtClean="0"/>
              <a:t>How does it work? Let’s begin with the initialize.</a:t>
            </a: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2856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Maya needs the plugin register before it can be loaded and unregister when it unloads.</a:t>
            </a:r>
          </a:p>
          <a:p>
            <a:endParaRPr lang="en-US" altLang="zh-CN" baseline="0" dirty="0" smtClean="0"/>
          </a:p>
          <a:p>
            <a:r>
              <a:rPr lang="en-US" altLang="zh-CN" baseline="0" dirty="0" smtClean="0"/>
              <a:t>The </a:t>
            </a:r>
            <a:r>
              <a:rPr lang="en-US" altLang="zh-CN" baseline="0" dirty="0" err="1" smtClean="0"/>
              <a:t>DeclareSimpleCommand</a:t>
            </a:r>
            <a:r>
              <a:rPr lang="en-US" altLang="zh-CN" baseline="0" dirty="0" smtClean="0"/>
              <a:t> </a:t>
            </a:r>
            <a:r>
              <a:rPr lang="en-US" altLang="zh-CN" baseline="0" dirty="0" err="1" smtClean="0"/>
              <a:t>marco</a:t>
            </a:r>
            <a:r>
              <a:rPr lang="en-US" altLang="zh-CN" baseline="0" dirty="0" smtClean="0"/>
              <a:t> provides the basic initialize and </a:t>
            </a:r>
            <a:r>
              <a:rPr lang="en-US" altLang="zh-CN" baseline="0" dirty="0" err="1" smtClean="0"/>
              <a:t>uninitialize</a:t>
            </a:r>
            <a:r>
              <a:rPr lang="en-US" altLang="zh-CN" baseline="0" dirty="0" smtClean="0"/>
              <a:t>  functions. In the future, we may have some extra work during these processes. But right now, we only need the basic function.</a:t>
            </a:r>
          </a:p>
          <a:p>
            <a:endParaRPr lang="en-US" altLang="zh-CN" baseline="0" dirty="0" smtClean="0"/>
          </a:p>
          <a:p>
            <a:r>
              <a:rPr lang="en-US" altLang="zh-CN" baseline="0" dirty="0" smtClean="0"/>
              <a:t>During the register, we’ll need to provide the class’s creator for Maya to create the instance of the plugin. </a:t>
            </a:r>
          </a:p>
          <a:p>
            <a:endParaRPr lang="en-US" altLang="zh-CN" baseline="0" dirty="0" smtClean="0"/>
          </a:p>
          <a:p>
            <a:r>
              <a:rPr lang="en-US" altLang="zh-CN" baseline="0" dirty="0" smtClean="0"/>
              <a:t>First, we need to declare our plugin with the company name and version like the first line;</a:t>
            </a:r>
          </a:p>
          <a:p>
            <a:endParaRPr lang="en-US" altLang="zh-CN" baseline="0" dirty="0" smtClean="0"/>
          </a:p>
          <a:p>
            <a:r>
              <a:rPr lang="en-US" altLang="zh-CN" baseline="0" dirty="0" smtClean="0"/>
              <a:t>Then, we need to register our plugin to Maya. Since we are implementing a command , so we are going to use the </a:t>
            </a:r>
            <a:r>
              <a:rPr lang="en-US" altLang="zh-CN" baseline="0" dirty="0" err="1" smtClean="0"/>
              <a:t>registerCommand</a:t>
            </a:r>
            <a:r>
              <a:rPr lang="en-US" altLang="zh-CN" baseline="0" dirty="0" smtClean="0"/>
              <a:t> method.</a:t>
            </a:r>
          </a:p>
          <a:p>
            <a:endParaRPr lang="en-US" altLang="zh-CN" baseline="0" dirty="0" smtClean="0"/>
          </a:p>
          <a:p>
            <a:r>
              <a:rPr lang="en-US" altLang="zh-CN" baseline="0" dirty="0" smtClean="0"/>
              <a:t>During the </a:t>
            </a:r>
            <a:r>
              <a:rPr lang="en-US" altLang="zh-CN" baseline="0" dirty="0" err="1" smtClean="0"/>
              <a:t>uninitialize</a:t>
            </a:r>
            <a:r>
              <a:rPr lang="en-US" altLang="zh-CN" baseline="0" dirty="0" smtClean="0"/>
              <a:t>, we need to deregister the plugin like the register. First get the plugin, the call the unregister command.</a:t>
            </a:r>
          </a:p>
          <a:p>
            <a:endParaRPr lang="en-US" altLang="zh-CN" baseline="0" dirty="0" smtClean="0"/>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98272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 creator function is a static function, and it should return an instance of the command.</a:t>
            </a:r>
          </a:p>
          <a:p>
            <a:endParaRPr lang="en-US" altLang="zh-CN" baseline="0" dirty="0" smtClean="0"/>
          </a:p>
          <a:p>
            <a:r>
              <a:rPr lang="en-US" altLang="zh-CN" baseline="0" dirty="0" smtClean="0"/>
              <a:t>It can be used for creating singleton instance. In this case, we just want to show you the basic of MPxCommand.</a:t>
            </a:r>
          </a:p>
          <a:p>
            <a:endParaRPr lang="en-US" altLang="zh-CN" baseline="0" dirty="0" smtClean="0"/>
          </a:p>
          <a:p>
            <a:r>
              <a:rPr lang="en-US" altLang="zh-CN" baseline="0" dirty="0" smtClean="0"/>
              <a:t>So it is simply return a new instance;</a:t>
            </a:r>
          </a:p>
        </p:txBody>
      </p:sp>
      <p:sp>
        <p:nvSpPr>
          <p:cNvPr id="4" name="灯片编号占位符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189760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 </a:t>
            </a:r>
            <a:r>
              <a:rPr lang="en-US" altLang="zh-CN" baseline="0" dirty="0" err="1" smtClean="0"/>
              <a:t>doIt</a:t>
            </a:r>
            <a:r>
              <a:rPr lang="en-US" altLang="zh-CN" baseline="0" dirty="0" smtClean="0"/>
              <a:t> Function is the main function of a custom command.</a:t>
            </a:r>
          </a:p>
          <a:p>
            <a:endParaRPr lang="en-US" altLang="zh-CN" baseline="0" dirty="0" smtClean="0"/>
          </a:p>
          <a:p>
            <a:r>
              <a:rPr lang="en-US" altLang="zh-CN" baseline="0" dirty="0" smtClean="0"/>
              <a:t>The main code should be inside this function.</a:t>
            </a:r>
          </a:p>
          <a:p>
            <a:endParaRPr lang="en-US" altLang="zh-CN" baseline="0" dirty="0" smtClean="0"/>
          </a:p>
          <a:p>
            <a:pPr marL="0" marR="0" indent="0" algn="l" defTabSz="571211" rtl="0" eaLnBrk="1" fontAlgn="auto" latinLnBrk="0" hangingPunct="1">
              <a:lnSpc>
                <a:spcPct val="100000"/>
              </a:lnSpc>
              <a:spcBef>
                <a:spcPts val="600"/>
              </a:spcBef>
              <a:spcAft>
                <a:spcPts val="0"/>
              </a:spcAft>
              <a:buClrTx/>
              <a:buSzTx/>
              <a:buFontTx/>
              <a:buNone/>
              <a:tabLst/>
              <a:defRPr/>
            </a:pPr>
            <a:r>
              <a:rPr lang="en-US" altLang="zh-CN" baseline="0" dirty="0" smtClean="0"/>
              <a:t>In the sample, it will only return a hello string. It can accept arguments. Maya also provides a syntax explainer to help user create command with more </a:t>
            </a:r>
            <a:r>
              <a:rPr lang="en-US" altLang="zh-CN" sz="2400" b="0" i="0" kern="1200" dirty="0" smtClean="0">
                <a:solidFill>
                  <a:schemeClr val="tx1"/>
                </a:solidFill>
                <a:effectLst/>
                <a:latin typeface="Arial" pitchFamily="34" charset="0"/>
                <a:ea typeface="+mn-ea"/>
                <a:cs typeface="+mn-cs"/>
              </a:rPr>
              <a:t>sophisticated</a:t>
            </a:r>
          </a:p>
          <a:p>
            <a:r>
              <a:rPr lang="en-US" altLang="zh-CN" baseline="0" dirty="0" smtClean="0"/>
              <a:t> arguments.</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104566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849314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MPxToolCommand</a:t>
            </a:r>
            <a:r>
              <a:rPr lang="en-US" altLang="zh-CN" baseline="0" dirty="0" smtClean="0"/>
              <a:t> is for creating interactive commands. Like drawing a sphere or helix in this case.</a:t>
            </a:r>
          </a:p>
          <a:p>
            <a:endParaRPr lang="en-US" altLang="zh-CN" baseline="0" dirty="0" smtClean="0"/>
          </a:p>
          <a:p>
            <a:r>
              <a:rPr lang="en-US" altLang="zh-CN" baseline="0" dirty="0" smtClean="0"/>
              <a:t>It could have an icon on the toolbar like other Maya tools and you can click or drag in the viewport like other tools.</a:t>
            </a:r>
          </a:p>
          <a:p>
            <a:endParaRPr lang="en-US" altLang="zh-CN" baseline="0" dirty="0" smtClean="0"/>
          </a:p>
          <a:p>
            <a:r>
              <a:rPr lang="en-US" altLang="zh-CN" baseline="0" dirty="0" smtClean="0"/>
              <a:t>The sample for this lesson is different from the one provided in Maya 2016 </a:t>
            </a:r>
            <a:r>
              <a:rPr lang="en-US" altLang="zh-CN" baseline="0" dirty="0" err="1" smtClean="0"/>
              <a:t>devkit</a:t>
            </a:r>
            <a:r>
              <a:rPr lang="en-US" altLang="zh-CN" baseline="0" dirty="0" smtClean="0"/>
              <a:t>, please download it from our </a:t>
            </a:r>
            <a:r>
              <a:rPr lang="en-US" altLang="zh-CN" baseline="0" dirty="0" err="1" smtClean="0"/>
              <a:t>github</a:t>
            </a:r>
            <a:r>
              <a:rPr lang="en-US" altLang="zh-CN" baseline="0" dirty="0" smtClean="0"/>
              <a:t>.</a:t>
            </a:r>
          </a:p>
          <a:p>
            <a:endParaRPr lang="en-US" altLang="zh-CN" baseline="0" dirty="0" smtClean="0"/>
          </a:p>
          <a:p>
            <a:r>
              <a:rPr lang="en-US" altLang="zh-CN" baseline="0" dirty="0" smtClean="0"/>
              <a:t>To execute it properly, please copy the </a:t>
            </a:r>
            <a:r>
              <a:rPr lang="en-US" altLang="zh-CN" baseline="0" dirty="0" err="1" smtClean="0"/>
              <a:t>helixTool.xpm</a:t>
            </a:r>
            <a:r>
              <a:rPr lang="en-US" altLang="zh-CN" baseline="0" dirty="0" smtClean="0"/>
              <a:t> which is the icon for the toolbar into the icons folder of Maya.</a:t>
            </a:r>
          </a:p>
          <a:p>
            <a:endParaRPr lang="en-US" altLang="zh-CN" baseline="0" dirty="0" smtClean="0"/>
          </a:p>
          <a:p>
            <a:r>
              <a:rPr lang="en-US" altLang="zh-CN" baseline="0" dirty="0" smtClean="0"/>
              <a:t>After loading the plugin, please execute </a:t>
            </a:r>
            <a:r>
              <a:rPr lang="en-US" altLang="zh-CN" baseline="0" dirty="0" err="1" smtClean="0"/>
              <a:t>helix.mel</a:t>
            </a:r>
            <a:r>
              <a:rPr lang="en-US" altLang="zh-CN" baseline="0" dirty="0" smtClean="0"/>
              <a:t>, </a:t>
            </a:r>
            <a:r>
              <a:rPr lang="en-US" altLang="zh-CN" baseline="0" dirty="0" err="1" smtClean="0"/>
              <a:t>helixValues.mel</a:t>
            </a:r>
            <a:r>
              <a:rPr lang="en-US" altLang="zh-CN" baseline="0" dirty="0" smtClean="0"/>
              <a:t> and </a:t>
            </a:r>
            <a:r>
              <a:rPr lang="en-US" altLang="zh-CN" baseline="0" dirty="0" err="1" smtClean="0"/>
              <a:t>helixProperties.mel</a:t>
            </a:r>
            <a:r>
              <a:rPr lang="en-US" altLang="zh-CN" baseline="0" dirty="0" smtClean="0"/>
              <a:t> in order to create the tool.</a:t>
            </a:r>
          </a:p>
          <a:p>
            <a:endParaRPr lang="en-US" altLang="zh-CN" baseline="0" dirty="0" smtClean="0"/>
          </a:p>
          <a:p>
            <a:r>
              <a:rPr lang="en-US" altLang="zh-CN" baseline="0" dirty="0" smtClean="0"/>
              <a:t>The first script will create a command context for the tool and create an icon in the custom shelf for the tool. The second and third ones will setup the properties and </a:t>
            </a:r>
            <a:r>
              <a:rPr lang="en-US" altLang="zh-CN" baseline="0" dirty="0" err="1" smtClean="0"/>
              <a:t>ui</a:t>
            </a:r>
            <a:r>
              <a:rPr lang="en-US" altLang="zh-CN" baseline="0" dirty="0" smtClean="0"/>
              <a:t> for the tool.</a:t>
            </a:r>
          </a:p>
          <a:p>
            <a:endParaRPr lang="en-US" altLang="zh-CN" baseline="0" dirty="0" smtClean="0"/>
          </a:p>
        </p:txBody>
      </p:sp>
      <p:sp>
        <p:nvSpPr>
          <p:cNvPr id="4" name="灯片编号占位符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632006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executing these scripts,</a:t>
            </a:r>
            <a:r>
              <a:rPr lang="en-US" altLang="zh-CN" baseline="0" dirty="0" smtClean="0"/>
              <a:t> you can find the tool on the shelf. Activate it and drag in the viewport, you’ll find it is drawing cylinder as helix indicator. When you release the button, you will found a helix curve is created.</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080048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MPxCommand</a:t>
            </a:r>
            <a:r>
              <a:rPr lang="en-US" altLang="zh-CN" baseline="0" dirty="0" smtClean="0"/>
              <a:t> like other commands, it supports an undo/redo framework. It is using the undo/redo queue built in Maya.</a:t>
            </a:r>
          </a:p>
          <a:p>
            <a:endParaRPr lang="en-US" altLang="zh-CN" baseline="0" dirty="0" smtClean="0"/>
          </a:p>
          <a:p>
            <a:r>
              <a:rPr lang="en-US" altLang="zh-CN" baseline="0" dirty="0" smtClean="0"/>
              <a:t>This queue can be turned off and has a given size, it could be limited or infinite. It be set in the settings and preferences.</a:t>
            </a:r>
          </a:p>
          <a:p>
            <a:endParaRPr lang="en-US" altLang="zh-CN" baseline="0" dirty="0" smtClean="0"/>
          </a:p>
          <a:p>
            <a:r>
              <a:rPr lang="en-US" altLang="zh-CN" baseline="0" dirty="0" smtClean="0"/>
              <a:t>When a command is put into the undo/redo queue, it will retain all of its data, including parameters, operations. The command’s lifespan depends on the user’s setting.</a:t>
            </a:r>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147512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re are general rules for the commands. </a:t>
            </a:r>
          </a:p>
          <a:p>
            <a:endParaRPr lang="en-US" altLang="zh-CN" baseline="0" dirty="0" smtClean="0"/>
          </a:p>
          <a:p>
            <a:r>
              <a:rPr lang="en-US" altLang="zh-CN" baseline="0" dirty="0" smtClean="0"/>
              <a:t>If a command alters the scene, including objects or other nodes, they must have undo/redo implemented in the command. </a:t>
            </a:r>
          </a:p>
          <a:p>
            <a:endParaRPr lang="en-US" altLang="zh-CN" baseline="0" dirty="0" smtClean="0"/>
          </a:p>
          <a:p>
            <a:r>
              <a:rPr lang="en-US" altLang="zh-CN" baseline="0" dirty="0" smtClean="0"/>
              <a:t>As the undo in other Maya commands, it must reverse the changes it had done as it has never happened.</a:t>
            </a:r>
          </a:p>
          <a:p>
            <a:endParaRPr lang="en-US" altLang="zh-CN" baseline="0" dirty="0" smtClean="0"/>
          </a:p>
          <a:p>
            <a:r>
              <a:rPr lang="en-US" altLang="zh-CN" baseline="0" dirty="0" smtClean="0"/>
              <a:t>Finally, the undo queue is not saved with the scene, one the file is closed, the undo queue is lost.</a:t>
            </a:r>
          </a:p>
        </p:txBody>
      </p:sp>
      <p:sp>
        <p:nvSpPr>
          <p:cNvPr id="4" name="灯片编号占位符 3"/>
          <p:cNvSpPr>
            <a:spLocks noGrp="1"/>
          </p:cNvSpPr>
          <p:nvPr>
            <p:ph type="sldNum" sz="quarter" idx="10"/>
          </p:nvPr>
        </p:nvSpPr>
        <p:spPr/>
        <p:txBody>
          <a:bodyPr/>
          <a:lstStyle/>
          <a:p>
            <a:fld id="{73E9330B-B1DA-214B-A229-0CB8492B91A5}" type="slidenum">
              <a:rPr lang="en-US" smtClean="0"/>
              <a:t>29</a:t>
            </a:fld>
            <a:endParaRPr lang="en-US" dirty="0"/>
          </a:p>
        </p:txBody>
      </p:sp>
    </p:spTree>
    <p:extLst>
      <p:ext uri="{BB962C8B-B14F-4D97-AF65-F5344CB8AC3E}">
        <p14:creationId xmlns:p14="http://schemas.microsoft.com/office/powerpoint/2010/main" val="2148099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9545" marR="0" indent="-159545" algn="l" defTabSz="812810" rtl="0" eaLnBrk="1" fontAlgn="auto" latinLnBrk="0" hangingPunct="1">
              <a:lnSpc>
                <a:spcPct val="100000"/>
              </a:lnSpc>
              <a:spcBef>
                <a:spcPts val="0"/>
              </a:spcBef>
              <a:spcAft>
                <a:spcPts val="0"/>
              </a:spcAft>
              <a:buClrTx/>
              <a:buSzTx/>
              <a:buFontTx/>
              <a:buNone/>
              <a:tabLst/>
              <a:defRPr/>
            </a:pPr>
            <a:r>
              <a:rPr lang="en-US" altLang="zh-CN" dirty="0" err="1" smtClean="0"/>
              <a:t>isUndoable</a:t>
            </a:r>
            <a:r>
              <a:rPr lang="en-US" altLang="zh-CN" dirty="0" smtClean="0"/>
              <a:t>() :  used to specify whether or not the command is undoable. False by default. Overwrite to return True if you want Maya to undo the command</a:t>
            </a:r>
          </a:p>
          <a:p>
            <a:pPr marL="159545" indent="-159545"/>
            <a:endParaRPr lang="en-US" altLang="zh-CN" dirty="0" smtClean="0"/>
          </a:p>
          <a:p>
            <a:pPr marL="159545" marR="0" indent="-159545" algn="l" defTabSz="812810" rtl="0" eaLnBrk="1" fontAlgn="auto" latinLnBrk="0" hangingPunct="1">
              <a:lnSpc>
                <a:spcPct val="100000"/>
              </a:lnSpc>
              <a:spcBef>
                <a:spcPts val="0"/>
              </a:spcBef>
              <a:spcAft>
                <a:spcPts val="0"/>
              </a:spcAft>
              <a:buClrTx/>
              <a:buSzTx/>
              <a:buFontTx/>
              <a:buNone/>
              <a:tabLst/>
              <a:defRPr/>
            </a:pPr>
            <a:r>
              <a:rPr lang="en-US" altLang="zh-CN" dirty="0" err="1" smtClean="0"/>
              <a:t>undoIt</a:t>
            </a:r>
            <a:r>
              <a:rPr lang="en-US" altLang="zh-CN" dirty="0" smtClean="0"/>
              <a:t>() : Override with the undo functionality to reverse the </a:t>
            </a:r>
            <a:r>
              <a:rPr lang="en-US" altLang="zh-CN" dirty="0" err="1" smtClean="0"/>
              <a:t>redoIt</a:t>
            </a:r>
            <a:r>
              <a:rPr lang="en-US" altLang="zh-CN" dirty="0" smtClean="0"/>
              <a:t>() functionality</a:t>
            </a:r>
          </a:p>
          <a:p>
            <a:pPr marL="159545" indent="-159545"/>
            <a:endParaRPr lang="en-US" altLang="zh-CN" dirty="0" smtClean="0"/>
          </a:p>
          <a:p>
            <a:pPr marL="159545" indent="-159545"/>
            <a:r>
              <a:rPr lang="en-US" altLang="zh-CN" dirty="0" err="1" smtClean="0"/>
              <a:t>redoIt</a:t>
            </a:r>
            <a:r>
              <a:rPr lang="en-US" altLang="zh-CN" dirty="0" smtClean="0"/>
              <a:t>() : This method should do the actual work (if available) of the command based on the internal class data only. Internal class data should be set in the </a:t>
            </a:r>
            <a:r>
              <a:rPr lang="en-US" altLang="zh-CN" b="1" dirty="0" err="1" smtClean="0"/>
              <a:t>doIt</a:t>
            </a:r>
            <a:r>
              <a:rPr lang="en-US" altLang="zh-CN" dirty="0" smtClean="0"/>
              <a:t> method. Called on command redo</a:t>
            </a:r>
          </a:p>
          <a:p>
            <a:pPr marL="159545" indent="-159545"/>
            <a:endParaRPr lang="en-US" altLang="zh-CN" dirty="0" smtClean="0"/>
          </a:p>
          <a:p>
            <a:pPr marL="159545" marR="0" indent="-159545" algn="l" defTabSz="812810" rtl="0" eaLnBrk="1" fontAlgn="auto" latinLnBrk="0" hangingPunct="1">
              <a:lnSpc>
                <a:spcPct val="100000"/>
              </a:lnSpc>
              <a:spcBef>
                <a:spcPts val="0"/>
              </a:spcBef>
              <a:spcAft>
                <a:spcPts val="0"/>
              </a:spcAft>
              <a:buClrTx/>
              <a:buSzTx/>
              <a:buFontTx/>
              <a:buNone/>
              <a:tabLst/>
              <a:defRPr/>
            </a:pPr>
            <a:r>
              <a:rPr lang="en-US" altLang="zh-CN" dirty="0" err="1" smtClean="0"/>
              <a:t>doIt</a:t>
            </a:r>
            <a:r>
              <a:rPr lang="en-US" altLang="zh-CN" dirty="0" smtClean="0"/>
              <a:t>() : The </a:t>
            </a:r>
            <a:r>
              <a:rPr lang="en-US" altLang="zh-CN" dirty="0" err="1" smtClean="0"/>
              <a:t>doIt</a:t>
            </a:r>
            <a:r>
              <a:rPr lang="en-US" altLang="zh-CN" dirty="0" smtClean="0"/>
              <a:t>() method performs the actions of the command. In more complex commands, the </a:t>
            </a:r>
            <a:r>
              <a:rPr lang="en-US" altLang="zh-CN" dirty="0" err="1" smtClean="0"/>
              <a:t>doIt</a:t>
            </a:r>
            <a:r>
              <a:rPr lang="en-US" altLang="zh-CN" dirty="0" smtClean="0"/>
              <a:t>() method parses the argument list, the selection list, and whatever else may be necessary. It then uses this information to set data internal to the command before calling the </a:t>
            </a:r>
            <a:r>
              <a:rPr lang="en-US" altLang="zh-CN" dirty="0" err="1" smtClean="0"/>
              <a:t>redoIt</a:t>
            </a:r>
            <a:r>
              <a:rPr lang="en-US" altLang="zh-CN" dirty="0" smtClean="0"/>
              <a:t>() method, which does the bulk of the work. This avoids code duplication between the </a:t>
            </a:r>
            <a:r>
              <a:rPr lang="en-US" altLang="zh-CN" dirty="0" err="1" smtClean="0"/>
              <a:t>doIt</a:t>
            </a:r>
            <a:r>
              <a:rPr lang="en-US" altLang="zh-CN" dirty="0" smtClean="0"/>
              <a:t>() and </a:t>
            </a:r>
            <a:r>
              <a:rPr lang="en-US" altLang="zh-CN" dirty="0" err="1" smtClean="0"/>
              <a:t>redoIt</a:t>
            </a:r>
            <a:r>
              <a:rPr lang="en-US" altLang="zh-CN" dirty="0" smtClean="0"/>
              <a:t>() methods. Called on command execution</a:t>
            </a:r>
          </a:p>
          <a:p>
            <a:pPr marL="159545" indent="-159545"/>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30</a:t>
            </a:fld>
            <a:endParaRPr lang="en-US" dirty="0"/>
          </a:p>
        </p:txBody>
      </p:sp>
    </p:spTree>
    <p:extLst>
      <p:ext uri="{BB962C8B-B14F-4D97-AF65-F5344CB8AC3E}">
        <p14:creationId xmlns:p14="http://schemas.microsoft.com/office/powerpoint/2010/main" val="282114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Let’s begin</a:t>
            </a:r>
            <a:r>
              <a:rPr lang="en-US" altLang="zh-CN" baseline="0" dirty="0" smtClean="0"/>
              <a:t> with the purpose of API programming in Maya.</a:t>
            </a:r>
            <a:endParaRPr lang="zh-CN" alt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74410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begin with syntax.</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31</a:t>
            </a:fld>
            <a:endParaRPr lang="en-US" dirty="0"/>
          </a:p>
        </p:txBody>
      </p:sp>
    </p:spTree>
    <p:extLst>
      <p:ext uri="{BB962C8B-B14F-4D97-AF65-F5344CB8AC3E}">
        <p14:creationId xmlns:p14="http://schemas.microsoft.com/office/powerpoint/2010/main" val="2232161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command arguments are optional, it include flags and flags’ arguments. Also,</a:t>
            </a:r>
            <a:r>
              <a:rPr lang="en-US" altLang="zh-CN" baseline="0" dirty="0" smtClean="0"/>
              <a:t> the could be one command argument for each command.</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32</a:t>
            </a:fld>
            <a:endParaRPr lang="en-US" dirty="0"/>
          </a:p>
        </p:txBody>
      </p:sp>
    </p:spTree>
    <p:extLst>
      <p:ext uri="{BB962C8B-B14F-4D97-AF65-F5344CB8AC3E}">
        <p14:creationId xmlns:p14="http://schemas.microsoft.com/office/powerpoint/2010/main" val="1468317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make syntax work, you will</a:t>
            </a:r>
            <a:r>
              <a:rPr lang="en-US" altLang="zh-CN" baseline="0" dirty="0" smtClean="0"/>
              <a:t> need following classes.</a:t>
            </a:r>
          </a:p>
          <a:p>
            <a:endParaRPr lang="en-US" altLang="zh-CN" baseline="0" dirty="0" smtClean="0"/>
          </a:p>
          <a:p>
            <a:r>
              <a:rPr lang="en-US" altLang="zh-CN" baseline="0" dirty="0" smtClean="0"/>
              <a:t>The most important ones are </a:t>
            </a:r>
            <a:r>
              <a:rPr lang="en-US" altLang="zh-CN" baseline="0" dirty="0" err="1" smtClean="0"/>
              <a:t>MSyntax</a:t>
            </a:r>
            <a:r>
              <a:rPr lang="en-US" altLang="zh-CN" baseline="0" dirty="0" smtClean="0"/>
              <a:t> and </a:t>
            </a:r>
            <a:r>
              <a:rPr lang="en-US" altLang="zh-CN" baseline="0" dirty="0" err="1" smtClean="0"/>
              <a:t>MArgParser</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33</a:t>
            </a:fld>
            <a:endParaRPr lang="en-US" dirty="0"/>
          </a:p>
        </p:txBody>
      </p:sp>
    </p:spTree>
    <p:extLst>
      <p:ext uri="{BB962C8B-B14F-4D97-AF65-F5344CB8AC3E}">
        <p14:creationId xmlns:p14="http://schemas.microsoft.com/office/powerpoint/2010/main" val="2238722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make syntax work, you will</a:t>
            </a:r>
            <a:r>
              <a:rPr lang="en-US" altLang="zh-CN" baseline="0" dirty="0" smtClean="0"/>
              <a:t> need following classes.</a:t>
            </a:r>
          </a:p>
          <a:p>
            <a:endParaRPr lang="en-US" altLang="zh-CN" baseline="0" dirty="0" smtClean="0"/>
          </a:p>
          <a:p>
            <a:r>
              <a:rPr lang="en-US" altLang="zh-CN" baseline="0" dirty="0" smtClean="0"/>
              <a:t>The most important ones are </a:t>
            </a:r>
            <a:r>
              <a:rPr lang="en-US" altLang="zh-CN" baseline="0" dirty="0" err="1" smtClean="0"/>
              <a:t>MSyntax</a:t>
            </a:r>
            <a:r>
              <a:rPr lang="en-US" altLang="zh-CN" baseline="0" dirty="0" smtClean="0"/>
              <a:t> and </a:t>
            </a:r>
            <a:r>
              <a:rPr lang="en-US" altLang="zh-CN" baseline="0" dirty="0" err="1" smtClean="0"/>
              <a:t>MArgParser</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34</a:t>
            </a:fld>
            <a:endParaRPr lang="en-US" dirty="0"/>
          </a:p>
        </p:txBody>
      </p:sp>
    </p:spTree>
    <p:extLst>
      <p:ext uri="{BB962C8B-B14F-4D97-AF65-F5344CB8AC3E}">
        <p14:creationId xmlns:p14="http://schemas.microsoft.com/office/powerpoint/2010/main" val="4014651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begin with syntax.</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35</a:t>
            </a:fld>
            <a:endParaRPr lang="en-US" dirty="0"/>
          </a:p>
        </p:txBody>
      </p:sp>
    </p:spTree>
    <p:extLst>
      <p:ext uri="{BB962C8B-B14F-4D97-AF65-F5344CB8AC3E}">
        <p14:creationId xmlns:p14="http://schemas.microsoft.com/office/powerpoint/2010/main" val="413918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make the tool working interactively</a:t>
            </a:r>
            <a:r>
              <a:rPr lang="en-US" altLang="zh-CN" baseline="0" dirty="0" smtClean="0"/>
              <a:t>, you need create a tool context for at.</a:t>
            </a:r>
          </a:p>
          <a:p>
            <a:endParaRPr lang="en-US" altLang="zh-CN" baseline="0" dirty="0" smtClean="0"/>
          </a:p>
          <a:p>
            <a:r>
              <a:rPr lang="en-US" altLang="zh-CN" baseline="0" dirty="0" smtClean="0"/>
              <a:t>It will define the UI info and mouse events for the tool.</a:t>
            </a:r>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36</a:t>
            </a:fld>
            <a:endParaRPr lang="en-US" dirty="0"/>
          </a:p>
        </p:txBody>
      </p:sp>
    </p:spTree>
    <p:extLst>
      <p:ext uri="{BB962C8B-B14F-4D97-AF65-F5344CB8AC3E}">
        <p14:creationId xmlns:p14="http://schemas.microsoft.com/office/powerpoint/2010/main" val="1381527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the constructor of the context, developer should set the tool name via </a:t>
            </a:r>
            <a:r>
              <a:rPr lang="en-US" altLang="zh-CN" baseline="0" dirty="0" err="1" smtClean="0"/>
              <a:t>setTitleString</a:t>
            </a:r>
            <a:r>
              <a:rPr lang="en-US" altLang="zh-CN" baseline="0" dirty="0" smtClean="0"/>
              <a:t>, cursor with </a:t>
            </a:r>
            <a:r>
              <a:rPr lang="en-US" altLang="zh-CN" baseline="0" dirty="0" err="1" smtClean="0"/>
              <a:t>setCursor</a:t>
            </a:r>
            <a:r>
              <a:rPr lang="en-US" altLang="zh-CN" baseline="0" dirty="0" smtClean="0"/>
              <a:t> and icon with </a:t>
            </a:r>
            <a:r>
              <a:rPr lang="en-US" altLang="zh-CN" baseline="0" dirty="0" err="1" smtClean="0"/>
              <a:t>setImage</a:t>
            </a:r>
            <a:r>
              <a:rPr lang="en-US" altLang="zh-CN" baseline="0" dirty="0" smtClean="0"/>
              <a:t>.</a:t>
            </a:r>
          </a:p>
          <a:p>
            <a:endParaRPr lang="en-US" altLang="zh-CN" baseline="0" dirty="0" smtClean="0"/>
          </a:p>
          <a:p>
            <a:r>
              <a:rPr lang="en-US" altLang="zh-CN" baseline="0" dirty="0" smtClean="0"/>
              <a:t>Developers should also implement </a:t>
            </a:r>
            <a:r>
              <a:rPr lang="en-US" altLang="zh-CN" baseline="0" dirty="0" err="1" smtClean="0"/>
              <a:t>toolOnSetup</a:t>
            </a:r>
            <a:r>
              <a:rPr lang="en-US" altLang="zh-CN" baseline="0" dirty="0" smtClean="0"/>
              <a:t> and setup help string with </a:t>
            </a:r>
            <a:r>
              <a:rPr lang="en-US" altLang="zh-CN" baseline="0" dirty="0" err="1" smtClean="0"/>
              <a:t>setHelpString</a:t>
            </a:r>
            <a:r>
              <a:rPr lang="en-US" altLang="zh-CN" baseline="0" dirty="0" smtClean="0"/>
              <a:t> there.</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73E9330B-B1DA-214B-A229-0CB8492B91A5}" type="slidenum">
              <a:rPr lang="en-US" smtClean="0"/>
              <a:t>37</a:t>
            </a:fld>
            <a:endParaRPr lang="en-US" dirty="0"/>
          </a:p>
        </p:txBody>
      </p:sp>
    </p:spTree>
    <p:extLst>
      <p:ext uri="{BB962C8B-B14F-4D97-AF65-F5344CB8AC3E}">
        <p14:creationId xmlns:p14="http://schemas.microsoft.com/office/powerpoint/2010/main" val="4084189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interactive,</a:t>
            </a:r>
            <a:r>
              <a:rPr lang="en-US" altLang="zh-CN" baseline="0" dirty="0" smtClean="0"/>
              <a:t> the context provides 4 different events, including press, drag, release and </a:t>
            </a:r>
            <a:r>
              <a:rPr lang="en-US" altLang="zh-CN" baseline="0" dirty="0" err="1" smtClean="0"/>
              <a:t>enterRegion</a:t>
            </a:r>
            <a:r>
              <a:rPr lang="en-US" altLang="zh-CN" baseline="0" dirty="0" smtClean="0"/>
              <a:t>.</a:t>
            </a:r>
          </a:p>
          <a:p>
            <a:endParaRPr lang="en-US" altLang="zh-CN" baseline="0" dirty="0" smtClean="0"/>
          </a:p>
          <a:p>
            <a:r>
              <a:rPr lang="en-US" altLang="zh-CN" baseline="0" dirty="0" smtClean="0"/>
              <a:t>For each event, it has two overrides.  One for legacy viewport and another for Viewport 2.0. </a:t>
            </a:r>
          </a:p>
          <a:p>
            <a:endParaRPr lang="en-US" altLang="zh-CN" baseline="0" dirty="0" smtClean="0"/>
          </a:p>
          <a:p>
            <a:r>
              <a:rPr lang="en-US" altLang="zh-CN" baseline="0" dirty="0" smtClean="0"/>
              <a:t>In legacy viewport, developers are going to use </a:t>
            </a:r>
            <a:r>
              <a:rPr lang="en-US" altLang="zh-CN" baseline="0" dirty="0" err="1" smtClean="0"/>
              <a:t>opengl</a:t>
            </a:r>
            <a:r>
              <a:rPr lang="en-US" altLang="zh-CN" baseline="0" dirty="0" smtClean="0"/>
              <a:t> to draw the UI.</a:t>
            </a:r>
          </a:p>
          <a:p>
            <a:endParaRPr lang="en-US" altLang="zh-CN" baseline="0" dirty="0" smtClean="0"/>
          </a:p>
          <a:p>
            <a:r>
              <a:rPr lang="en-US" altLang="zh-CN" baseline="0" dirty="0" smtClean="0"/>
              <a:t>In the VP2, we can use the </a:t>
            </a:r>
            <a:r>
              <a:rPr lang="en-US" altLang="zh-CN" baseline="0" dirty="0" err="1" smtClean="0"/>
              <a:t>MUIDrawManager</a:t>
            </a:r>
            <a:r>
              <a:rPr lang="en-US" altLang="zh-CN" baseline="0" dirty="0" smtClean="0"/>
              <a:t> to draw UI, it supports both DirectX and OpenGL.</a:t>
            </a:r>
          </a:p>
        </p:txBody>
      </p:sp>
      <p:sp>
        <p:nvSpPr>
          <p:cNvPr id="4" name="灯片编号占位符 3"/>
          <p:cNvSpPr>
            <a:spLocks noGrp="1"/>
          </p:cNvSpPr>
          <p:nvPr>
            <p:ph type="sldNum" sz="quarter" idx="10"/>
          </p:nvPr>
        </p:nvSpPr>
        <p:spPr/>
        <p:txBody>
          <a:bodyPr/>
          <a:lstStyle/>
          <a:p>
            <a:fld id="{73E9330B-B1DA-214B-A229-0CB8492B91A5}" type="slidenum">
              <a:rPr lang="en-US" smtClean="0"/>
              <a:t>38</a:t>
            </a:fld>
            <a:endParaRPr lang="en-US" dirty="0"/>
          </a:p>
        </p:txBody>
      </p:sp>
    </p:spTree>
    <p:extLst>
      <p:ext uri="{BB962C8B-B14F-4D97-AF65-F5344CB8AC3E}">
        <p14:creationId xmlns:p14="http://schemas.microsoft.com/office/powerpoint/2010/main" val="1407172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It</a:t>
            </a:r>
            <a:r>
              <a:rPr lang="en-US" altLang="zh-CN" baseline="0" dirty="0" smtClean="0"/>
              <a:t> only works in VP2 and draw both DX and GL.</a:t>
            </a:r>
          </a:p>
          <a:p>
            <a:endParaRPr lang="en-US" altLang="zh-CN" baseline="0" dirty="0" smtClean="0"/>
          </a:p>
          <a:p>
            <a:r>
              <a:rPr lang="en-US" altLang="zh-CN" baseline="0" dirty="0" smtClean="0"/>
              <a:t>It uses like GL functions. Begins with </a:t>
            </a:r>
            <a:r>
              <a:rPr lang="en-US" altLang="zh-CN" baseline="0" dirty="0" err="1" smtClean="0"/>
              <a:t>beginDrawable</a:t>
            </a:r>
            <a:r>
              <a:rPr lang="en-US" altLang="zh-CN" baseline="0" dirty="0" smtClean="0"/>
              <a:t>, then do some drawing with basic drawing functions like line, </a:t>
            </a:r>
            <a:r>
              <a:rPr lang="en-US" altLang="zh-CN" baseline="0" dirty="0" err="1" smtClean="0"/>
              <a:t>lineStrip</a:t>
            </a:r>
            <a:r>
              <a:rPr lang="en-US" altLang="zh-CN" baseline="0" dirty="0" smtClean="0"/>
              <a:t>, </a:t>
            </a:r>
            <a:r>
              <a:rPr lang="en-US" altLang="zh-CN" baseline="0" dirty="0" err="1" smtClean="0"/>
              <a:t>etc</a:t>
            </a:r>
            <a:r>
              <a:rPr lang="en-US" altLang="zh-CN" baseline="0" dirty="0" smtClean="0"/>
              <a:t>…</a:t>
            </a:r>
          </a:p>
          <a:p>
            <a:endParaRPr lang="en-US" altLang="zh-CN" baseline="0" dirty="0" smtClean="0"/>
          </a:p>
          <a:p>
            <a:r>
              <a:rPr lang="en-US" altLang="zh-CN" baseline="0" dirty="0" smtClean="0"/>
              <a:t>At last, call </a:t>
            </a:r>
            <a:r>
              <a:rPr lang="en-US" altLang="zh-CN" baseline="0" dirty="0" err="1" smtClean="0"/>
              <a:t>endDrawable</a:t>
            </a:r>
            <a:r>
              <a:rPr lang="en-US" altLang="zh-CN" baseline="0" dirty="0" smtClean="0"/>
              <a:t> to finished the drawing.</a:t>
            </a:r>
          </a:p>
          <a:p>
            <a:endParaRPr lang="en-US" altLang="zh-CN" baseline="0" dirty="0" smtClean="0"/>
          </a:p>
          <a:p>
            <a:r>
              <a:rPr lang="en-US" altLang="zh-CN" baseline="0" dirty="0" smtClean="0"/>
              <a:t>You can check the sample we provided for this session, it has both legacy viewport and VP2 implementation.</a:t>
            </a:r>
          </a:p>
          <a:p>
            <a:endParaRPr lang="en-US" altLang="zh-CN" baseline="0" dirty="0" smtClean="0"/>
          </a:p>
          <a:p>
            <a:r>
              <a:rPr lang="en-US" altLang="zh-CN" baseline="0" dirty="0" smtClean="0"/>
              <a:t>For more VP2 details, please refer to our VP2 session in the later.</a:t>
            </a:r>
          </a:p>
        </p:txBody>
      </p:sp>
      <p:sp>
        <p:nvSpPr>
          <p:cNvPr id="4" name="灯片编号占位符 3"/>
          <p:cNvSpPr>
            <a:spLocks noGrp="1"/>
          </p:cNvSpPr>
          <p:nvPr>
            <p:ph type="sldNum" sz="quarter" idx="10"/>
          </p:nvPr>
        </p:nvSpPr>
        <p:spPr/>
        <p:txBody>
          <a:bodyPr/>
          <a:lstStyle/>
          <a:p>
            <a:fld id="{73E9330B-B1DA-214B-A229-0CB8492B91A5}" type="slidenum">
              <a:rPr lang="en-US" smtClean="0"/>
              <a:t>39</a:t>
            </a:fld>
            <a:endParaRPr lang="en-US" dirty="0"/>
          </a:p>
        </p:txBody>
      </p:sp>
    </p:spTree>
    <p:extLst>
      <p:ext uri="{BB962C8B-B14F-4D97-AF65-F5344CB8AC3E}">
        <p14:creationId xmlns:p14="http://schemas.microsoft.com/office/powerpoint/2010/main" val="937317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41</a:t>
            </a:fld>
            <a:endParaRPr lang="en-US" dirty="0"/>
          </a:p>
        </p:txBody>
      </p:sp>
    </p:spTree>
    <p:extLst>
      <p:ext uri="{BB962C8B-B14F-4D97-AF65-F5344CB8AC3E}">
        <p14:creationId xmlns:p14="http://schemas.microsoft.com/office/powerpoint/2010/main" val="49299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Maya</a:t>
            </a:r>
            <a:r>
              <a:rPr lang="en-US" altLang="zh-CN" baseline="0" dirty="0" smtClean="0"/>
              <a:t> is widely used in the game and movie industry for producing digital contents.</a:t>
            </a:r>
          </a:p>
          <a:p>
            <a:endParaRPr lang="en-US" altLang="zh-CN" baseline="0" dirty="0" smtClean="0"/>
          </a:p>
          <a:p>
            <a:r>
              <a:rPr lang="en-US" altLang="zh-CN" baseline="0" dirty="0" smtClean="0"/>
              <a:t>Most studios are having their own pipeline. Programming with Maya can make Maya better integrated in your working pipeline and let Maya do some tasks automatically. This can be easily done with Maya Python scripting. </a:t>
            </a:r>
          </a:p>
          <a:p>
            <a:endParaRPr lang="en-US" altLang="zh-CN" baseline="0" dirty="0" smtClean="0"/>
          </a:p>
          <a:p>
            <a:r>
              <a:rPr lang="en-US" altLang="zh-CN" baseline="0" dirty="0" smtClean="0"/>
              <a:t>For more advance usage, you can write your own nodes, deformers, renders </a:t>
            </a:r>
            <a:r>
              <a:rPr lang="en-US" altLang="zh-CN" baseline="0" dirty="0" err="1" smtClean="0"/>
              <a:t>etc</a:t>
            </a:r>
            <a:r>
              <a:rPr lang="en-US" altLang="zh-CN" baseline="0" dirty="0" smtClean="0"/>
              <a:t> for Maya in C++ including </a:t>
            </a:r>
            <a:r>
              <a:rPr lang="en-US" altLang="zh-CN" baseline="0" dirty="0" err="1" smtClean="0"/>
              <a:t>.net</a:t>
            </a:r>
            <a:r>
              <a:rPr lang="en-US" altLang="zh-CN" baseline="0" dirty="0" smtClean="0"/>
              <a:t> Wrappers, Python. For example, in our advanced topics, we will show you how to use Oculus Rift for live previewing in the Viewport 2.</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34231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 are several language we provided for Maya</a:t>
            </a:r>
            <a:r>
              <a:rPr lang="en-US" altLang="zh-CN" baseline="0" dirty="0" smtClean="0"/>
              <a:t> programing</a:t>
            </a:r>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74410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Maya has its own</a:t>
            </a:r>
            <a:r>
              <a:rPr lang="en-US" altLang="zh-CN" baseline="0" dirty="0" smtClean="0"/>
              <a:t> language, MEL. It’s mainly for the commands inside Maya.</a:t>
            </a:r>
          </a:p>
          <a:p>
            <a:endParaRPr lang="en-US" altLang="zh-CN" baseline="0" dirty="0" smtClean="0"/>
          </a:p>
          <a:p>
            <a:r>
              <a:rPr lang="en-US" altLang="zh-CN" baseline="0" dirty="0" smtClean="0"/>
              <a:t>For more customization, we provide 3 language for you. They are C++, python and </a:t>
            </a:r>
            <a:r>
              <a:rPr lang="en-US" altLang="zh-CN" baseline="0" dirty="0" err="1" smtClean="0"/>
              <a:t>.net</a:t>
            </a:r>
            <a:r>
              <a:rPr lang="en-US" altLang="zh-CN" baseline="0" dirty="0" smtClean="0"/>
              <a:t> C++ Wrapper.</a:t>
            </a:r>
          </a:p>
          <a:p>
            <a:endParaRPr lang="zh-CN" alt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Let’s begin with the MEL first .</a:t>
            </a:r>
          </a:p>
          <a:p>
            <a:endParaRPr lang="en-US" altLang="zh-CN" dirty="0" smtClean="0"/>
          </a:p>
          <a:p>
            <a:endParaRPr lang="en-US" altLang="zh-CN" dirty="0" smtClean="0"/>
          </a:p>
          <a:p>
            <a:pPr marL="0" marR="0" indent="0" algn="l" defTabSz="571211" rtl="0" eaLnBrk="1" fontAlgn="auto" latinLnBrk="0" hangingPunct="1">
              <a:lnSpc>
                <a:spcPct val="100000"/>
              </a:lnSpc>
              <a:spcBef>
                <a:spcPts val="600"/>
              </a:spcBef>
              <a:spcAft>
                <a:spcPts val="0"/>
              </a:spcAft>
              <a:buClrTx/>
              <a:buSzTx/>
              <a:buFontTx/>
              <a:buNone/>
              <a:tabLst/>
              <a:defRPr/>
            </a:pPr>
            <a:r>
              <a:rPr lang="en-US" altLang="zh-CN" dirty="0" smtClean="0"/>
              <a:t>MEL is the abbreviation</a:t>
            </a:r>
            <a:r>
              <a:rPr lang="en-US" altLang="zh-CN" baseline="0" dirty="0" smtClean="0"/>
              <a:t> of the Maya Embedded Language. Which is the core language of Maya usage. </a:t>
            </a:r>
          </a:p>
          <a:p>
            <a:pPr marL="0" marR="0" indent="0" algn="l" defTabSz="571211" rtl="0" eaLnBrk="1" fontAlgn="auto" latinLnBrk="0" hangingPunct="1">
              <a:lnSpc>
                <a:spcPct val="100000"/>
              </a:lnSpc>
              <a:spcBef>
                <a:spcPts val="600"/>
              </a:spcBef>
              <a:spcAft>
                <a:spcPts val="0"/>
              </a:spcAft>
              <a:buClrTx/>
              <a:buSzTx/>
              <a:buFontTx/>
              <a:buNone/>
              <a:tabLst/>
              <a:defRPr/>
            </a:pPr>
            <a:endParaRPr lang="en-US" altLang="zh-CN" baseline="0" dirty="0" smtClean="0"/>
          </a:p>
          <a:p>
            <a:pPr marL="0" marR="0" indent="0" algn="l" defTabSz="571211" rtl="0" eaLnBrk="1" fontAlgn="auto" latinLnBrk="0" hangingPunct="1">
              <a:lnSpc>
                <a:spcPct val="100000"/>
              </a:lnSpc>
              <a:spcBef>
                <a:spcPts val="600"/>
              </a:spcBef>
              <a:spcAft>
                <a:spcPts val="0"/>
              </a:spcAft>
              <a:buClrTx/>
              <a:buSzTx/>
              <a:buFontTx/>
              <a:buNone/>
              <a:tabLst/>
              <a:defRPr/>
            </a:pPr>
            <a:r>
              <a:rPr lang="en-US" altLang="zh-CN" baseline="0" dirty="0" smtClean="0"/>
              <a:t>All of the UI interaction in Maya can be translated into a MEL command.  You can use </a:t>
            </a:r>
            <a:r>
              <a:rPr lang="en-US" altLang="zh-CN" baseline="0" dirty="0" err="1" smtClean="0"/>
              <a:t>maya</a:t>
            </a:r>
            <a:r>
              <a:rPr lang="en-US" altLang="zh-CN" baseline="0" dirty="0" smtClean="0"/>
              <a:t> with the MEL itself to complete the job.</a:t>
            </a:r>
          </a:p>
          <a:p>
            <a:endParaRPr lang="en-US" altLang="zh-CN" baseline="0" dirty="0" smtClean="0"/>
          </a:p>
          <a:p>
            <a:endParaRPr lang="en-US" altLang="zh-CN" baseline="0" dirty="0" smtClean="0"/>
          </a:p>
          <a:p>
            <a:r>
              <a:rPr lang="en-US" altLang="zh-CN" baseline="0" dirty="0" smtClean="0"/>
              <a:t>MEL is also used for customizing the user interface. For example, you can use </a:t>
            </a:r>
            <a:r>
              <a:rPr lang="en-US" altLang="zh-CN" baseline="0" dirty="0" err="1" smtClean="0"/>
              <a:t>AETemplate</a:t>
            </a:r>
            <a:r>
              <a:rPr lang="en-US" altLang="zh-CN" baseline="0" dirty="0" smtClean="0"/>
              <a:t> which based on MEL to customize the attribute editor for your custom nodes. You can find them in the scripts folder in your Maya installation.</a:t>
            </a:r>
          </a:p>
          <a:p>
            <a:endParaRPr lang="en-US" altLang="zh-CN" baseline="0" dirty="0" smtClean="0"/>
          </a:p>
          <a:p>
            <a:endParaRPr lang="en-US" altLang="zh-CN" baseline="0" dirty="0" smtClean="0"/>
          </a:p>
          <a:p>
            <a:r>
              <a:rPr lang="en-US" altLang="zh-CN" baseline="0" dirty="0" smtClean="0"/>
              <a:t>Learning MEL well can improve your productivity of Maya itself. However, if you want a more customized Maya, you’ll need to program with MAYA API</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provide several</a:t>
            </a:r>
            <a:r>
              <a:rPr lang="en-US" altLang="zh-CN" baseline="0" dirty="0" smtClean="0"/>
              <a:t> languages for developing Maya plugins. </a:t>
            </a:r>
            <a:endParaRPr lang="en-US" altLang="zh-CN" dirty="0" smtClean="0"/>
          </a:p>
          <a:p>
            <a:endParaRPr lang="en-US" altLang="zh-CN" dirty="0" smtClean="0"/>
          </a:p>
          <a:p>
            <a:r>
              <a:rPr lang="en-US" altLang="zh-CN" dirty="0" smtClean="0"/>
              <a:t>First,</a:t>
            </a:r>
            <a:r>
              <a:rPr lang="en-US" altLang="zh-CN" baseline="0" dirty="0" smtClean="0"/>
              <a:t> we provide C++ API.</a:t>
            </a:r>
          </a:p>
          <a:p>
            <a:endParaRPr lang="en-US" altLang="zh-CN" baseline="0" dirty="0" smtClean="0"/>
          </a:p>
          <a:p>
            <a:r>
              <a:rPr lang="en-US" altLang="zh-CN" baseline="0" dirty="0" smtClean="0"/>
              <a:t>The API extends Maya in Maya in many ways. For example, it can query and modify the model and add new objects. Like meshes, positions. </a:t>
            </a:r>
          </a:p>
          <a:p>
            <a:endParaRPr lang="en-US" altLang="zh-CN" baseline="0" dirty="0" smtClean="0"/>
          </a:p>
          <a:p>
            <a:r>
              <a:rPr lang="en-US" altLang="zh-CN" baseline="0" dirty="0" smtClean="0"/>
              <a:t>You can also customize the viewport and many other features of Maya. In our advanced topics, there will be a session about how to project the viewport to the oculus rift for live preview.</a:t>
            </a:r>
          </a:p>
          <a:p>
            <a:endParaRPr lang="en-US" altLang="zh-CN" baseline="0" dirty="0" smtClean="0"/>
          </a:p>
          <a:p>
            <a:r>
              <a:rPr lang="en-US" altLang="zh-CN" baseline="0" dirty="0" smtClean="0"/>
              <a:t>In this series of lesson, we are going to develop write plugin for Maya in C++. </a:t>
            </a:r>
          </a:p>
          <a:p>
            <a:endParaRPr lang="en-US" altLang="zh-CN"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184565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Using C++</a:t>
            </a:r>
            <a:r>
              <a:rPr lang="en-US" altLang="zh-CN" baseline="0" dirty="0" smtClean="0"/>
              <a:t> as your Maya development language could have following advantages:</a:t>
            </a:r>
          </a:p>
          <a:p>
            <a:endParaRPr lang="en-US" altLang="zh-CN" dirty="0" smtClean="0"/>
          </a:p>
          <a:p>
            <a:r>
              <a:rPr lang="en-US" altLang="zh-CN" dirty="0" smtClean="0"/>
              <a:t>First of all, It is faster</a:t>
            </a:r>
            <a:r>
              <a:rPr lang="en-US" altLang="zh-CN" baseline="0" dirty="0" smtClean="0"/>
              <a:t> and more powerful than python and </a:t>
            </a:r>
            <a:r>
              <a:rPr lang="en-US" altLang="zh-CN" baseline="0" dirty="0" err="1" smtClean="0"/>
              <a:t>.net</a:t>
            </a:r>
            <a:r>
              <a:rPr lang="en-US" altLang="zh-CN" baseline="0" dirty="0" smtClean="0"/>
              <a:t> wrappers. </a:t>
            </a:r>
          </a:p>
          <a:p>
            <a:endParaRPr lang="en-US" altLang="zh-CN" baseline="0" dirty="0" smtClean="0"/>
          </a:p>
          <a:p>
            <a:r>
              <a:rPr lang="en-US" altLang="zh-CN" baseline="0" dirty="0" smtClean="0"/>
              <a:t>Second, Unlike python script and </a:t>
            </a:r>
            <a:r>
              <a:rPr lang="en-US" altLang="zh-CN" baseline="0" dirty="0" err="1" smtClean="0"/>
              <a:t>.net</a:t>
            </a:r>
            <a:r>
              <a:rPr lang="en-US" altLang="zh-CN" baseline="0" dirty="0" smtClean="0"/>
              <a:t> platform, source code is harder to get for C++ which is essential to commercial products.</a:t>
            </a:r>
          </a:p>
          <a:p>
            <a:endParaRPr lang="en-US" altLang="zh-CN" baseline="0" dirty="0" smtClean="0"/>
          </a:p>
          <a:p>
            <a:r>
              <a:rPr lang="en-US" altLang="zh-CN" baseline="0" dirty="0" smtClean="0"/>
              <a:t>Since we provide the C++ APIs from the beginning, you can access to the full Maya API with C++, and you can access to some of the lower core level of Maya.</a:t>
            </a:r>
          </a:p>
          <a:p>
            <a:endParaRPr lang="en-US" altLang="zh-CN" baseline="0" dirty="0" smtClean="0"/>
          </a:p>
          <a:p>
            <a:r>
              <a:rPr lang="en-US" altLang="zh-CN" baseline="0" dirty="0" smtClean="0"/>
              <a:t>At last, there are more samples in our </a:t>
            </a:r>
            <a:r>
              <a:rPr lang="en-US" altLang="zh-CN" baseline="0" dirty="0" err="1" smtClean="0"/>
              <a:t>devkit</a:t>
            </a:r>
            <a:r>
              <a:rPr lang="en-US" altLang="zh-CN" baseline="0" dirty="0" smtClean="0"/>
              <a:t> for C++.  </a:t>
            </a:r>
          </a:p>
          <a:p>
            <a:endParaRPr lang="en-US" altLang="zh-CN" baseline="0" dirty="0" smtClean="0"/>
          </a:p>
          <a:p>
            <a:endParaRPr lang="en-US" altLang="zh-CN"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1845654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2" name="Picture 1" descr="Autodesk_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38500" y="3606800"/>
            <a:ext cx="9613900" cy="1562100"/>
          </a:xfrm>
          <a:prstGeom prst="rect">
            <a:avLst/>
          </a:prstGeom>
        </p:spPr>
      </p:pic>
      <p:sp>
        <p:nvSpPr>
          <p:cNvPr id="7" name="TextBox 6"/>
          <p:cNvSpPr txBox="1"/>
          <p:nvPr userDrawn="1"/>
        </p:nvSpPr>
        <p:spPr>
          <a:xfrm>
            <a:off x="131709" y="8795059"/>
            <a:ext cx="3462391"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2015 Autodesk, Inc. All right</a:t>
            </a:r>
            <a:r>
              <a:rPr lang="en-US" sz="1100" b="0" i="0" baseline="0" dirty="0" smtClean="0">
                <a:solidFill>
                  <a:schemeClr val="tx1">
                    <a:lumMod val="65000"/>
                    <a:lumOff val="35000"/>
                  </a:schemeClr>
                </a:solidFill>
                <a:latin typeface="Frutiger Next LT W1G"/>
                <a:cs typeface="Frutiger Next LT W1G"/>
              </a:rPr>
              <a:t>s reserved.</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2313017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6" name="TextBox 5"/>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2015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0893972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59" r:id="rId1"/>
    <p:sldLayoutId id="2147483664" r:id="rId2"/>
  </p:sldLayoutIdLst>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autodesk.com/adn"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www.autodesk.com/maya" TargetMode="External"/><Relationship Id="rId4" Type="http://schemas.openxmlformats.org/officeDocument/2006/relationships/hyperlink" Target="http://www.autodesk.com/developmay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a:solidFill>
                  <a:schemeClr val="accent4"/>
                </a:solidFill>
              </a:rPr>
              <a:t>Maya programming introduction</a:t>
            </a:r>
          </a:p>
          <a:p>
            <a:pPr marL="0" indent="0">
              <a:buNone/>
            </a:pPr>
            <a:endParaRPr lang="en-US" sz="2400" b="1" dirty="0" smtClean="0">
              <a:solidFill>
                <a:schemeClr val="accent4"/>
              </a:solidFill>
            </a:endParaRPr>
          </a:p>
          <a:p>
            <a:pPr marL="0" indent="0">
              <a:buNone/>
            </a:pPr>
            <a:r>
              <a:rPr lang="en-US" sz="2400" b="1" dirty="0" smtClean="0">
                <a:solidFill>
                  <a:schemeClr val="accent4"/>
                </a:solidFill>
              </a:rPr>
              <a:t>Autodesk Developer Network</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3200" dirty="0" err="1">
                <a:solidFill>
                  <a:srgbClr val="000000"/>
                </a:solidFill>
              </a:rPr>
              <a:t>Chengxi</a:t>
            </a:r>
            <a:r>
              <a:rPr lang="en-US" sz="3200" dirty="0">
                <a:solidFill>
                  <a:srgbClr val="000000"/>
                </a:solidFill>
              </a:rPr>
              <a:t> Li</a:t>
            </a: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2400">
                <a:solidFill>
                  <a:srgbClr val="000000"/>
                </a:solidFill>
              </a:rPr>
              <a:t>Developer </a:t>
            </a:r>
            <a:r>
              <a:rPr lang="en-US" sz="2400" smtClean="0">
                <a:solidFill>
                  <a:srgbClr val="000000"/>
                </a:solidFill>
              </a:rPr>
              <a:t>technical consultant</a:t>
            </a: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2400" b="1" dirty="0">
                <a:solidFill>
                  <a:schemeClr val="accent4"/>
                </a:solidFill>
              </a:rPr>
              <a:t>Maya </a:t>
            </a:r>
            <a:r>
              <a:rPr lang="en-US" sz="2400" b="1">
                <a:solidFill>
                  <a:schemeClr val="accent4"/>
                </a:solidFill>
              </a:rPr>
              <a:t>DevTV</a:t>
            </a:r>
            <a:endParaRPr lang="en-US" sz="2400" b="1" dirty="0">
              <a:solidFill>
                <a:schemeClr val="accent4"/>
              </a:solidFill>
            </a:endParaRPr>
          </a:p>
        </p:txBody>
      </p:sp>
    </p:spTree>
    <p:extLst>
      <p:ext uri="{BB962C8B-B14F-4D97-AF65-F5344CB8AC3E}">
        <p14:creationId xmlns:p14="http://schemas.microsoft.com/office/powerpoint/2010/main" val="4233419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676826"/>
            <a:ext cx="14631908" cy="6356376"/>
          </a:xfrm>
        </p:spPr>
        <p:txBody>
          <a:bodyPr/>
          <a:lstStyle/>
          <a:p>
            <a:r>
              <a:rPr lang="en-US" altLang="zh-CN" sz="4000" dirty="0"/>
              <a:t>Python is a powerful and popular object-oriented scripting language.</a:t>
            </a:r>
          </a:p>
          <a:p>
            <a:endParaRPr lang="en-US" altLang="zh-CN" sz="4000" dirty="0"/>
          </a:p>
          <a:p>
            <a:r>
              <a:rPr lang="en-US" altLang="zh-CN" sz="4000" dirty="0"/>
              <a:t>Maya Python API which allows developers to write Maya plug-ins and stand-alone applications without having to learn C++.</a:t>
            </a:r>
          </a:p>
          <a:p>
            <a:endParaRPr lang="en-US" altLang="zh-CN" sz="4000" dirty="0"/>
          </a:p>
          <a:p>
            <a:r>
              <a:rPr lang="en-US" altLang="zh-CN" sz="4000" dirty="0"/>
              <a:t>This integration of Python in Maya empowers production facilities to better integrate Autodesk Maya into your production pipeline.</a:t>
            </a:r>
          </a:p>
          <a:p>
            <a:endParaRPr lang="en-US" altLang="zh-CN" sz="4000" dirty="0"/>
          </a:p>
        </p:txBody>
      </p:sp>
      <p:sp>
        <p:nvSpPr>
          <p:cNvPr id="4" name="Title 3"/>
          <p:cNvSpPr>
            <a:spLocks noGrp="1"/>
          </p:cNvSpPr>
          <p:nvPr>
            <p:ph type="title"/>
          </p:nvPr>
        </p:nvSpPr>
        <p:spPr/>
        <p:txBody>
          <a:bodyPr/>
          <a:lstStyle/>
          <a:p>
            <a:r>
              <a:rPr lang="en-US" dirty="0"/>
              <a:t>Python Scripting &amp; API</a:t>
            </a:r>
          </a:p>
        </p:txBody>
      </p:sp>
    </p:spTree>
    <p:extLst>
      <p:ext uri="{BB962C8B-B14F-4D97-AF65-F5344CB8AC3E}">
        <p14:creationId xmlns:p14="http://schemas.microsoft.com/office/powerpoint/2010/main" val="31230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676826"/>
            <a:ext cx="14631908" cy="6356376"/>
          </a:xfrm>
        </p:spPr>
        <p:txBody>
          <a:bodyPr/>
          <a:lstStyle/>
          <a:p>
            <a:r>
              <a:rPr lang="en-US" altLang="zh-CN" sz="4000" dirty="0"/>
              <a:t>Easier learning curve</a:t>
            </a:r>
          </a:p>
          <a:p>
            <a:endParaRPr lang="en-US" altLang="zh-CN" sz="4000" dirty="0"/>
          </a:p>
          <a:p>
            <a:r>
              <a:rPr lang="en-US" altLang="zh-CN" sz="4000" dirty="0"/>
              <a:t>Easy setup</a:t>
            </a:r>
          </a:p>
          <a:p>
            <a:endParaRPr lang="en-US" altLang="zh-CN" sz="4000" dirty="0"/>
          </a:p>
          <a:p>
            <a:r>
              <a:rPr lang="en-US" altLang="zh-CN" sz="4000" dirty="0"/>
              <a:t>Platform Independent</a:t>
            </a:r>
          </a:p>
          <a:p>
            <a:endParaRPr lang="en-US" altLang="zh-CN" sz="4000" dirty="0"/>
          </a:p>
          <a:p>
            <a:r>
              <a:rPr lang="en-US" altLang="zh-CN" sz="4000" dirty="0"/>
              <a:t>Tons of free modules (Python)</a:t>
            </a:r>
          </a:p>
          <a:p>
            <a:endParaRPr lang="en-US" altLang="zh-CN" sz="4000" dirty="0"/>
          </a:p>
          <a:p>
            <a:r>
              <a:rPr lang="en-US" altLang="zh-CN" sz="4000" dirty="0"/>
              <a:t>Easily move between API and Scripting capabilities in Maya all with in the same plug-in or script (Python)</a:t>
            </a:r>
          </a:p>
        </p:txBody>
      </p:sp>
      <p:sp>
        <p:nvSpPr>
          <p:cNvPr id="4" name="Title 3"/>
          <p:cNvSpPr>
            <a:spLocks noGrp="1"/>
          </p:cNvSpPr>
          <p:nvPr>
            <p:ph type="title"/>
          </p:nvPr>
        </p:nvSpPr>
        <p:spPr/>
        <p:txBody>
          <a:bodyPr/>
          <a:lstStyle/>
          <a:p>
            <a:r>
              <a:rPr lang="en-US" altLang="zh-CN" dirty="0"/>
              <a:t>Advantages of Scripting</a:t>
            </a:r>
            <a:endParaRPr lang="en-US" dirty="0"/>
          </a:p>
        </p:txBody>
      </p:sp>
    </p:spTree>
    <p:extLst>
      <p:ext uri="{BB962C8B-B14F-4D97-AF65-F5344CB8AC3E}">
        <p14:creationId xmlns:p14="http://schemas.microsoft.com/office/powerpoint/2010/main" val="1873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randombar(horizontal)">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34"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smtClean="0">
                <a:solidFill>
                  <a:schemeClr val="accent4"/>
                </a:solidFill>
              </a:rPr>
              <a:t>Maya API Overview</a:t>
            </a:r>
            <a:endParaRPr lang="en-US" sz="4000" b="1" dirty="0">
              <a:solidFill>
                <a:schemeClr val="accent4"/>
              </a:solidFill>
            </a:endParaRPr>
          </a:p>
          <a:p>
            <a:pPr marL="0" indent="0">
              <a:buNone/>
            </a:pPr>
            <a:endParaRPr lang="en-US" sz="2400" b="1" dirty="0" smtClean="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3033951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3900" dirty="0" smtClean="0"/>
              <a:t>Proxy</a:t>
            </a:r>
          </a:p>
          <a:p>
            <a:pPr lvl="1"/>
            <a:r>
              <a:rPr lang="en-US" altLang="zh-CN" sz="3000" dirty="0" smtClean="0"/>
              <a:t>Starting with </a:t>
            </a:r>
            <a:r>
              <a:rPr lang="en-US" altLang="zh-CN" sz="3000" dirty="0" err="1" smtClean="0"/>
              <a:t>MPx</a:t>
            </a:r>
            <a:r>
              <a:rPr lang="en-US" altLang="zh-CN" sz="3000" dirty="0" smtClean="0"/>
              <a:t>, owned by Maya</a:t>
            </a:r>
          </a:p>
          <a:p>
            <a:pPr lvl="1"/>
            <a:r>
              <a:rPr lang="en-US" altLang="zh-CN" sz="3000" dirty="0" err="1" smtClean="0"/>
              <a:t>MPxCommand</a:t>
            </a:r>
            <a:r>
              <a:rPr lang="en-US" altLang="zh-CN" sz="3000" dirty="0" smtClean="0"/>
              <a:t>, </a:t>
            </a:r>
            <a:r>
              <a:rPr lang="en-US" altLang="zh-CN" sz="3000" dirty="0" err="1" smtClean="0"/>
              <a:t>MPxNode</a:t>
            </a:r>
            <a:r>
              <a:rPr lang="en-US" altLang="zh-CN" sz="3000" dirty="0" smtClean="0"/>
              <a:t>, etc…</a:t>
            </a:r>
            <a:endParaRPr lang="en-US" altLang="zh-CN" sz="3000" dirty="0"/>
          </a:p>
          <a:p>
            <a:endParaRPr lang="en-US" altLang="zh-CN" sz="3900" dirty="0"/>
          </a:p>
          <a:p>
            <a:r>
              <a:rPr lang="en-US" altLang="zh-CN" sz="3900" dirty="0" smtClean="0"/>
              <a:t>Function sets</a:t>
            </a:r>
          </a:p>
          <a:p>
            <a:endParaRPr lang="en-US" altLang="zh-CN" sz="3900" dirty="0" smtClean="0"/>
          </a:p>
          <a:p>
            <a:endParaRPr lang="en-US" altLang="zh-CN" sz="3900" dirty="0" smtClean="0"/>
          </a:p>
          <a:p>
            <a:pPr lvl="1"/>
            <a:endParaRPr lang="en-US" altLang="zh-CN" sz="3000" dirty="0" smtClean="0"/>
          </a:p>
          <a:p>
            <a:pPr lvl="1"/>
            <a:r>
              <a:rPr lang="en-US" altLang="zh-CN" sz="3000" dirty="0" smtClean="0"/>
              <a:t>Starting with </a:t>
            </a:r>
            <a:r>
              <a:rPr lang="en-US" altLang="zh-CN" sz="3000" dirty="0" err="1" smtClean="0"/>
              <a:t>MFn</a:t>
            </a:r>
            <a:r>
              <a:rPr lang="en-US" altLang="zh-CN" sz="3000" dirty="0" smtClean="0"/>
              <a:t>, owned by you</a:t>
            </a:r>
          </a:p>
          <a:p>
            <a:pPr lvl="1"/>
            <a:r>
              <a:rPr lang="en-US" altLang="zh-CN" sz="3000" dirty="0" err="1" smtClean="0"/>
              <a:t>MFnDependencyNode</a:t>
            </a:r>
            <a:r>
              <a:rPr lang="en-US" altLang="zh-CN" sz="3000" dirty="0" smtClean="0"/>
              <a:t>, </a:t>
            </a:r>
            <a:r>
              <a:rPr lang="en-US" altLang="zh-CN" sz="3000" dirty="0" err="1" smtClean="0"/>
              <a:t>MFnMesh</a:t>
            </a:r>
            <a:r>
              <a:rPr lang="en-US" altLang="zh-CN" sz="3000" dirty="0" smtClean="0"/>
              <a:t>, etc…</a:t>
            </a:r>
          </a:p>
          <a:p>
            <a:pPr lvl="1"/>
            <a:r>
              <a:rPr lang="en-US" altLang="zh-CN" sz="3000" dirty="0" err="1" smtClean="0"/>
              <a:t>MFn</a:t>
            </a:r>
            <a:r>
              <a:rPr lang="en-US" altLang="zh-CN" sz="3000" dirty="0" smtClean="0"/>
              <a:t>::Type </a:t>
            </a:r>
            <a:r>
              <a:rPr lang="en-US" altLang="zh-CN" sz="3000" dirty="0" err="1" smtClean="0"/>
              <a:t>MFnBase</a:t>
            </a:r>
            <a:r>
              <a:rPr lang="en-US" altLang="zh-CN" sz="3000" dirty="0" smtClean="0"/>
              <a:t>::type()</a:t>
            </a:r>
          </a:p>
          <a:p>
            <a:pPr lvl="1"/>
            <a:r>
              <a:rPr lang="en-US" altLang="zh-CN" sz="3000" dirty="0" err="1" smtClean="0"/>
              <a:t>MFnMesh</a:t>
            </a:r>
            <a:r>
              <a:rPr lang="en-US" altLang="zh-CN" sz="3000" dirty="0" smtClean="0"/>
              <a:t>(</a:t>
            </a:r>
            <a:r>
              <a:rPr lang="en-US" altLang="zh-CN" sz="3000" dirty="0" err="1" smtClean="0"/>
              <a:t>myMeshObject</a:t>
            </a:r>
            <a:r>
              <a:rPr lang="en-US" altLang="zh-CN" sz="3000" dirty="0" smtClean="0"/>
              <a:t>) or </a:t>
            </a:r>
            <a:r>
              <a:rPr lang="en-US" altLang="zh-CN" sz="3000" dirty="0" err="1" smtClean="0"/>
              <a:t>MFnMesh</a:t>
            </a:r>
            <a:r>
              <a:rPr lang="en-US" altLang="zh-CN" sz="3000" dirty="0" smtClean="0"/>
              <a:t>::</a:t>
            </a:r>
            <a:r>
              <a:rPr lang="en-US" altLang="zh-CN" sz="3000" dirty="0" err="1" smtClean="0"/>
              <a:t>setObject</a:t>
            </a:r>
            <a:r>
              <a:rPr lang="en-US" altLang="zh-CN" sz="3000" dirty="0" smtClean="0"/>
              <a:t>(</a:t>
            </a:r>
            <a:r>
              <a:rPr lang="en-US" altLang="zh-CN" sz="3000" dirty="0" err="1" smtClean="0"/>
              <a:t>myMeshObject</a:t>
            </a:r>
            <a:r>
              <a:rPr lang="en-US" altLang="zh-CN" sz="3000" dirty="0" smtClean="0"/>
              <a:t>)</a:t>
            </a:r>
            <a:br>
              <a:rPr lang="en-US" altLang="zh-CN" sz="3000" dirty="0" smtClean="0"/>
            </a:br>
            <a:endParaRPr lang="en-US" altLang="zh-CN" sz="3000" dirty="0" smtClean="0"/>
          </a:p>
          <a:p>
            <a:pPr lvl="1"/>
            <a:endParaRPr lang="en-US" altLang="zh-CN" sz="3000" dirty="0" smtClean="0"/>
          </a:p>
        </p:txBody>
      </p:sp>
      <p:sp>
        <p:nvSpPr>
          <p:cNvPr id="4" name="Title 3"/>
          <p:cNvSpPr>
            <a:spLocks noGrp="1"/>
          </p:cNvSpPr>
          <p:nvPr>
            <p:ph type="title"/>
          </p:nvPr>
        </p:nvSpPr>
        <p:spPr/>
        <p:txBody>
          <a:bodyPr/>
          <a:lstStyle/>
          <a:p>
            <a:r>
              <a:rPr lang="en-US" dirty="0" smtClean="0"/>
              <a:t>Class Categories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842" y="4295828"/>
            <a:ext cx="5372100" cy="185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8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300"/>
                                        <p:tgtEl>
                                          <p:spTgt spid="5">
                                            <p:txEl>
                                              <p:pRg st="1" end="1"/>
                                            </p:txEl>
                                          </p:spTgt>
                                        </p:tgtEl>
                                      </p:cBhvr>
                                    </p:animEffect>
                                    <p:anim calcmode="lin" valueType="num">
                                      <p:cBhvr>
                                        <p:cTn id="14" dur="3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300"/>
                                        <p:tgtEl>
                                          <p:spTgt spid="5">
                                            <p:txEl>
                                              <p:pRg st="2" end="2"/>
                                            </p:txEl>
                                          </p:spTgt>
                                        </p:tgtEl>
                                      </p:cBhvr>
                                    </p:animEffect>
                                    <p:anim calcmode="lin" valueType="num">
                                      <p:cBhvr>
                                        <p:cTn id="21" dur="3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3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300"/>
                                        <p:tgtEl>
                                          <p:spTgt spid="5">
                                            <p:txEl>
                                              <p:pRg st="4" end="4"/>
                                            </p:txEl>
                                          </p:spTgt>
                                        </p:tgtEl>
                                      </p:cBhvr>
                                    </p:animEffect>
                                    <p:anim calcmode="lin" valueType="num">
                                      <p:cBhvr>
                                        <p:cTn id="28" dur="3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3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0" fill="hold">
                            <p:stCondLst>
                              <p:cond delay="300"/>
                            </p:stCondLst>
                            <p:childTnLst>
                              <p:par>
                                <p:cTn id="31" presetID="14" presetClass="entr" presetSubtype="1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randombar(horizontal)">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300"/>
                                        <p:tgtEl>
                                          <p:spTgt spid="5">
                                            <p:txEl>
                                              <p:pRg st="8" end="8"/>
                                            </p:txEl>
                                          </p:spTgt>
                                        </p:tgtEl>
                                      </p:cBhvr>
                                    </p:animEffect>
                                    <p:anim calcmode="lin" valueType="num">
                                      <p:cBhvr>
                                        <p:cTn id="39" dur="3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0" dur="3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fade">
                                      <p:cBhvr>
                                        <p:cTn id="45" dur="300"/>
                                        <p:tgtEl>
                                          <p:spTgt spid="5">
                                            <p:txEl>
                                              <p:pRg st="9" end="9"/>
                                            </p:txEl>
                                          </p:spTgt>
                                        </p:tgtEl>
                                      </p:cBhvr>
                                    </p:animEffect>
                                    <p:anim calcmode="lin" valueType="num">
                                      <p:cBhvr>
                                        <p:cTn id="46" dur="3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7" dur="3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300"/>
                                        <p:tgtEl>
                                          <p:spTgt spid="5">
                                            <p:txEl>
                                              <p:pRg st="10" end="10"/>
                                            </p:txEl>
                                          </p:spTgt>
                                        </p:tgtEl>
                                      </p:cBhvr>
                                    </p:animEffect>
                                    <p:anim calcmode="lin" valueType="num">
                                      <p:cBhvr>
                                        <p:cTn id="53" dur="3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4" dur="3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animEffect transition="in" filter="fade">
                                      <p:cBhvr>
                                        <p:cTn id="59" dur="300"/>
                                        <p:tgtEl>
                                          <p:spTgt spid="5">
                                            <p:txEl>
                                              <p:pRg st="11" end="11"/>
                                            </p:txEl>
                                          </p:spTgt>
                                        </p:tgtEl>
                                      </p:cBhvr>
                                    </p:animEffect>
                                    <p:anim calcmode="lin" valueType="num">
                                      <p:cBhvr>
                                        <p:cTn id="60" dur="3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1" dur="3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3900" dirty="0" smtClean="0"/>
              <a:t>Iterator </a:t>
            </a:r>
          </a:p>
          <a:p>
            <a:pPr lvl="1"/>
            <a:r>
              <a:rPr lang="en-US" altLang="zh-CN" sz="3000" dirty="0" smtClean="0"/>
              <a:t>Starting with </a:t>
            </a:r>
            <a:r>
              <a:rPr lang="en-US" altLang="zh-CN" sz="3000" dirty="0" err="1" smtClean="0"/>
              <a:t>MIt</a:t>
            </a:r>
            <a:endParaRPr lang="en-US" altLang="zh-CN" sz="3000" dirty="0" smtClean="0"/>
          </a:p>
          <a:p>
            <a:pPr lvl="1"/>
            <a:r>
              <a:rPr lang="en-US" altLang="zh-CN" sz="3000" dirty="0" err="1" smtClean="0"/>
              <a:t>MItSelectionList</a:t>
            </a:r>
            <a:r>
              <a:rPr lang="en-US" altLang="zh-CN" sz="3000" dirty="0" smtClean="0"/>
              <a:t>, </a:t>
            </a:r>
            <a:r>
              <a:rPr lang="en-US" altLang="zh-CN" sz="3000" dirty="0" err="1" smtClean="0"/>
              <a:t>MItMeshVertex</a:t>
            </a:r>
            <a:r>
              <a:rPr lang="en-US" altLang="zh-CN" sz="3000" dirty="0" smtClean="0"/>
              <a:t>, etc…</a:t>
            </a:r>
          </a:p>
          <a:p>
            <a:pPr lvl="1"/>
            <a:endParaRPr lang="en-US" altLang="zh-CN" sz="3000" dirty="0"/>
          </a:p>
          <a:p>
            <a:endParaRPr lang="en-US" altLang="zh-CN" sz="3900" dirty="0"/>
          </a:p>
          <a:p>
            <a:r>
              <a:rPr lang="en-US" altLang="zh-CN" sz="3900" dirty="0" smtClean="0"/>
              <a:t>Wrapper Classes</a:t>
            </a:r>
          </a:p>
          <a:p>
            <a:pPr lvl="1"/>
            <a:r>
              <a:rPr lang="en-US" altLang="zh-CN" sz="3000" dirty="0" smtClean="0"/>
              <a:t>Starting with M only</a:t>
            </a:r>
          </a:p>
          <a:p>
            <a:pPr lvl="1"/>
            <a:r>
              <a:rPr lang="en-US" altLang="zh-CN" sz="3000" dirty="0" err="1"/>
              <a:t>MPoint</a:t>
            </a:r>
            <a:r>
              <a:rPr lang="en-US" altLang="zh-CN" sz="3000" dirty="0"/>
              <a:t>, </a:t>
            </a:r>
            <a:r>
              <a:rPr lang="en-US" altLang="zh-CN" sz="3000" dirty="0" err="1"/>
              <a:t>MVector</a:t>
            </a:r>
            <a:r>
              <a:rPr lang="en-US" altLang="zh-CN" sz="3000" dirty="0"/>
              <a:t>, etc</a:t>
            </a:r>
            <a:r>
              <a:rPr lang="en-US" altLang="zh-CN" sz="3000" dirty="0" smtClean="0"/>
              <a:t>…</a:t>
            </a:r>
            <a:br>
              <a:rPr lang="en-US" altLang="zh-CN" sz="3000" dirty="0" smtClean="0"/>
            </a:br>
            <a:endParaRPr lang="en-US" altLang="zh-CN" sz="3000" dirty="0" smtClean="0"/>
          </a:p>
          <a:p>
            <a:pPr lvl="1"/>
            <a:endParaRPr lang="en-US" altLang="zh-CN" sz="3000" dirty="0" smtClean="0"/>
          </a:p>
        </p:txBody>
      </p:sp>
      <p:sp>
        <p:nvSpPr>
          <p:cNvPr id="4" name="Title 3"/>
          <p:cNvSpPr>
            <a:spLocks noGrp="1"/>
          </p:cNvSpPr>
          <p:nvPr>
            <p:ph type="title"/>
          </p:nvPr>
        </p:nvSpPr>
        <p:spPr/>
        <p:txBody>
          <a:bodyPr/>
          <a:lstStyle/>
          <a:p>
            <a:r>
              <a:rPr lang="en-US" dirty="0" smtClean="0"/>
              <a:t>Class Categories</a:t>
            </a:r>
            <a:endParaRPr lang="en-US" dirty="0"/>
          </a:p>
        </p:txBody>
      </p:sp>
    </p:spTree>
    <p:extLst>
      <p:ext uri="{BB962C8B-B14F-4D97-AF65-F5344CB8AC3E}">
        <p14:creationId xmlns:p14="http://schemas.microsoft.com/office/powerpoint/2010/main" val="84880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300"/>
                                        <p:tgtEl>
                                          <p:spTgt spid="5">
                                            <p:txEl>
                                              <p:pRg st="1" end="1"/>
                                            </p:txEl>
                                          </p:spTgt>
                                        </p:tgtEl>
                                      </p:cBhvr>
                                    </p:animEffect>
                                    <p:anim calcmode="lin" valueType="num">
                                      <p:cBhvr>
                                        <p:cTn id="14" dur="3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300"/>
                                        <p:tgtEl>
                                          <p:spTgt spid="5">
                                            <p:txEl>
                                              <p:pRg st="2" end="2"/>
                                            </p:txEl>
                                          </p:spTgt>
                                        </p:tgtEl>
                                      </p:cBhvr>
                                    </p:animEffect>
                                    <p:anim calcmode="lin" valueType="num">
                                      <p:cBhvr>
                                        <p:cTn id="21" dur="3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3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300"/>
                                        <p:tgtEl>
                                          <p:spTgt spid="5">
                                            <p:txEl>
                                              <p:pRg st="5" end="5"/>
                                            </p:txEl>
                                          </p:spTgt>
                                        </p:tgtEl>
                                      </p:cBhvr>
                                    </p:animEffect>
                                    <p:anim calcmode="lin" valueType="num">
                                      <p:cBhvr>
                                        <p:cTn id="28" dur="3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9" dur="300" fill="hold"/>
                                        <p:tgtEl>
                                          <p:spTgt spid="5">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300"/>
                                        <p:tgtEl>
                                          <p:spTgt spid="5">
                                            <p:txEl>
                                              <p:pRg st="6" end="6"/>
                                            </p:txEl>
                                          </p:spTgt>
                                        </p:tgtEl>
                                      </p:cBhvr>
                                    </p:animEffect>
                                    <p:anim calcmode="lin" valueType="num">
                                      <p:cBhvr>
                                        <p:cTn id="33" dur="3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4" dur="3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300"/>
                                        <p:tgtEl>
                                          <p:spTgt spid="5">
                                            <p:txEl>
                                              <p:pRg st="7" end="7"/>
                                            </p:txEl>
                                          </p:spTgt>
                                        </p:tgtEl>
                                      </p:cBhvr>
                                    </p:animEffect>
                                    <p:anim calcmode="lin" valueType="num">
                                      <p:cBhvr>
                                        <p:cTn id="40" dur="3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3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3900" dirty="0" smtClean="0"/>
              <a:t>Object owned by Maya are accessed via a </a:t>
            </a:r>
            <a:r>
              <a:rPr lang="en-US" altLang="zh-CN" sz="3900" dirty="0" err="1" smtClean="0"/>
              <a:t>MObject</a:t>
            </a:r>
            <a:endParaRPr lang="en-US" altLang="zh-CN" sz="3900" dirty="0" smtClean="0"/>
          </a:p>
          <a:p>
            <a:endParaRPr lang="en-US" altLang="zh-CN" sz="3900" dirty="0"/>
          </a:p>
          <a:p>
            <a:endParaRPr lang="en-US" altLang="zh-CN" sz="3000" dirty="0"/>
          </a:p>
          <a:p>
            <a:endParaRPr lang="en-US" altLang="zh-CN" sz="3000" dirty="0" smtClean="0"/>
          </a:p>
          <a:p>
            <a:endParaRPr lang="en-US" altLang="zh-CN" sz="3000" dirty="0"/>
          </a:p>
          <a:p>
            <a:endParaRPr lang="en-US" altLang="zh-CN" sz="3000" dirty="0" smtClean="0"/>
          </a:p>
          <a:p>
            <a:endParaRPr lang="en-US" altLang="zh-CN" sz="3000" dirty="0"/>
          </a:p>
          <a:p>
            <a:r>
              <a:rPr lang="en-US" altLang="zh-CN" sz="3000" dirty="0" err="1" smtClean="0"/>
              <a:t>MObjects</a:t>
            </a:r>
            <a:r>
              <a:rPr lang="en-US" altLang="zh-CN" sz="3000" dirty="0" smtClean="0"/>
              <a:t> </a:t>
            </a:r>
            <a:r>
              <a:rPr lang="en-US" altLang="zh-CN" sz="3000" dirty="0"/>
              <a:t>are handles to Maya internal </a:t>
            </a:r>
            <a:r>
              <a:rPr lang="en-US" altLang="zh-CN" sz="3000" dirty="0" smtClean="0"/>
              <a:t>objects, created and destroyed by Maya</a:t>
            </a:r>
          </a:p>
          <a:p>
            <a:endParaRPr lang="en-US" altLang="zh-CN" sz="3000" dirty="0"/>
          </a:p>
          <a:p>
            <a:r>
              <a:rPr lang="en-US" altLang="zh-CN" sz="3000" dirty="0" smtClean="0"/>
              <a:t>Use function sets to operate on it</a:t>
            </a:r>
          </a:p>
          <a:p>
            <a:endParaRPr lang="en-US" altLang="zh-CN" sz="3000" dirty="0"/>
          </a:p>
          <a:p>
            <a:r>
              <a:rPr lang="en-US" altLang="zh-CN" sz="3000" dirty="0" smtClean="0"/>
              <a:t>Use </a:t>
            </a:r>
            <a:r>
              <a:rPr lang="en-US" altLang="zh-CN" sz="3000" dirty="0" err="1" smtClean="0"/>
              <a:t>MFn</a:t>
            </a:r>
            <a:r>
              <a:rPr lang="en-US" altLang="zh-CN" sz="3000" dirty="0" smtClean="0"/>
              <a:t>::Type </a:t>
            </a:r>
            <a:r>
              <a:rPr lang="en-US" altLang="zh-CN" sz="3000" dirty="0" err="1" smtClean="0"/>
              <a:t>MObject</a:t>
            </a:r>
            <a:r>
              <a:rPr lang="en-US" altLang="zh-CN" sz="3000" dirty="0" smtClean="0"/>
              <a:t>::</a:t>
            </a:r>
            <a:r>
              <a:rPr lang="en-US" altLang="zh-CN" sz="3000" dirty="0" err="1" smtClean="0"/>
              <a:t>apiType</a:t>
            </a:r>
            <a:r>
              <a:rPr lang="en-US" altLang="zh-CN" sz="3000" dirty="0" smtClean="0"/>
              <a:t>() and </a:t>
            </a:r>
            <a:r>
              <a:rPr lang="en-US" altLang="zh-CN" sz="3000" dirty="0" err="1" smtClean="0"/>
              <a:t>MObject</a:t>
            </a:r>
            <a:r>
              <a:rPr lang="en-US" altLang="zh-CN" sz="3000" dirty="0" smtClean="0"/>
              <a:t>::</a:t>
            </a:r>
            <a:r>
              <a:rPr lang="en-US" altLang="zh-CN" sz="3000" dirty="0" err="1" smtClean="0"/>
              <a:t>hasFn</a:t>
            </a:r>
            <a:r>
              <a:rPr lang="en-US" altLang="zh-CN" sz="3000" dirty="0" smtClean="0"/>
              <a:t>(</a:t>
            </a:r>
            <a:r>
              <a:rPr lang="en-US" altLang="zh-CN" sz="3000" dirty="0" err="1" smtClean="0"/>
              <a:t>MFn</a:t>
            </a:r>
            <a:r>
              <a:rPr lang="en-US" altLang="zh-CN" sz="3000" dirty="0" smtClean="0"/>
              <a:t>::Type) to check </a:t>
            </a:r>
            <a:r>
              <a:rPr lang="en-US" altLang="zh-CN" sz="3000" dirty="0" err="1" smtClean="0"/>
              <a:t>api</a:t>
            </a:r>
            <a:r>
              <a:rPr lang="en-US" altLang="zh-CN" sz="3000" dirty="0" smtClean="0"/>
              <a:t> type.</a:t>
            </a:r>
          </a:p>
          <a:p>
            <a:endParaRPr lang="en-US" altLang="zh-CN" sz="3000" dirty="0"/>
          </a:p>
          <a:p>
            <a:r>
              <a:rPr lang="en-US" altLang="zh-CN" sz="3000" dirty="0" smtClean="0"/>
              <a:t>Never </a:t>
            </a:r>
            <a:r>
              <a:rPr lang="en-US" altLang="zh-CN" sz="3000" dirty="0"/>
              <a:t>keep a pointer to an </a:t>
            </a:r>
            <a:r>
              <a:rPr lang="en-US" altLang="zh-CN" sz="3000" dirty="0" err="1"/>
              <a:t>MObject</a:t>
            </a:r>
            <a:r>
              <a:rPr lang="en-US" altLang="zh-CN" sz="3000" dirty="0"/>
              <a:t> between "runs" of the </a:t>
            </a:r>
            <a:r>
              <a:rPr lang="en-US" altLang="zh-CN" sz="3000" dirty="0" smtClean="0"/>
              <a:t>plug-in, use </a:t>
            </a:r>
            <a:r>
              <a:rPr lang="en-US" altLang="zh-CN" sz="3000" dirty="0" err="1" smtClean="0"/>
              <a:t>MObjectHandle</a:t>
            </a:r>
            <a:r>
              <a:rPr lang="en-US" altLang="zh-CN" sz="3000" dirty="0" smtClean="0"/>
              <a:t> instead</a:t>
            </a:r>
            <a:br>
              <a:rPr lang="en-US" altLang="zh-CN" sz="3000" dirty="0" smtClean="0"/>
            </a:br>
            <a:endParaRPr lang="en-US" altLang="zh-CN" sz="3000" dirty="0" smtClean="0"/>
          </a:p>
          <a:p>
            <a:pPr lvl="1"/>
            <a:endParaRPr lang="en-US" altLang="zh-CN" sz="3000" dirty="0" smtClean="0"/>
          </a:p>
        </p:txBody>
      </p:sp>
      <p:sp>
        <p:nvSpPr>
          <p:cNvPr id="4" name="Title 3"/>
          <p:cNvSpPr>
            <a:spLocks noGrp="1"/>
          </p:cNvSpPr>
          <p:nvPr>
            <p:ph type="title"/>
          </p:nvPr>
        </p:nvSpPr>
        <p:spPr/>
        <p:txBody>
          <a:bodyPr/>
          <a:lstStyle/>
          <a:p>
            <a:r>
              <a:rPr lang="en-US" dirty="0" err="1" smtClean="0"/>
              <a:t>MObject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160" y="2122660"/>
            <a:ext cx="5364162"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6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300"/>
                                        <p:tgtEl>
                                          <p:spTgt spid="5">
                                            <p:txEl>
                                              <p:pRg st="7" end="7"/>
                                            </p:txEl>
                                          </p:spTgt>
                                        </p:tgtEl>
                                      </p:cBhvr>
                                    </p:animEffect>
                                    <p:anim calcmode="lin" valueType="num">
                                      <p:cBhvr>
                                        <p:cTn id="16" dur="3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7" dur="3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300"/>
                                        <p:tgtEl>
                                          <p:spTgt spid="5">
                                            <p:txEl>
                                              <p:pRg st="9" end="9"/>
                                            </p:txEl>
                                          </p:spTgt>
                                        </p:tgtEl>
                                      </p:cBhvr>
                                    </p:animEffect>
                                    <p:anim calcmode="lin" valueType="num">
                                      <p:cBhvr>
                                        <p:cTn id="23" dur="3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24" dur="3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animEffect transition="in" filter="fade">
                                      <p:cBhvr>
                                        <p:cTn id="29" dur="300"/>
                                        <p:tgtEl>
                                          <p:spTgt spid="5">
                                            <p:txEl>
                                              <p:pRg st="11" end="11"/>
                                            </p:txEl>
                                          </p:spTgt>
                                        </p:tgtEl>
                                      </p:cBhvr>
                                    </p:animEffect>
                                    <p:anim calcmode="lin" valueType="num">
                                      <p:cBhvr>
                                        <p:cTn id="30" dur="3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31" dur="3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xEl>
                                              <p:pRg st="13" end="13"/>
                                            </p:txEl>
                                          </p:spTgt>
                                        </p:tgtEl>
                                        <p:attrNameLst>
                                          <p:attrName>style.visibility</p:attrName>
                                        </p:attrNameLst>
                                      </p:cBhvr>
                                      <p:to>
                                        <p:strVal val="visible"/>
                                      </p:to>
                                    </p:set>
                                    <p:animEffect transition="in" filter="fade">
                                      <p:cBhvr>
                                        <p:cTn id="36" dur="300"/>
                                        <p:tgtEl>
                                          <p:spTgt spid="5">
                                            <p:txEl>
                                              <p:pRg st="13" end="13"/>
                                            </p:txEl>
                                          </p:spTgt>
                                        </p:tgtEl>
                                      </p:cBhvr>
                                    </p:animEffect>
                                    <p:anim calcmode="lin" valueType="num">
                                      <p:cBhvr>
                                        <p:cTn id="37" dur="3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38" dur="3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err="1">
                <a:solidFill>
                  <a:schemeClr val="accent4"/>
                </a:solidFill>
              </a:rPr>
              <a:t>MPxCommand</a:t>
            </a:r>
            <a:r>
              <a:rPr lang="en-US" sz="4000" b="1" dirty="0">
                <a:solidFill>
                  <a:schemeClr val="accent4"/>
                </a:solidFill>
              </a:rPr>
              <a:t> </a:t>
            </a:r>
            <a:r>
              <a:rPr lang="en-US" sz="4000" b="1" dirty="0" smtClean="0">
                <a:solidFill>
                  <a:schemeClr val="accent4"/>
                </a:solidFill>
              </a:rPr>
              <a:t>Crash course</a:t>
            </a:r>
            <a:endParaRPr lang="en-US" sz="4000" b="1" dirty="0">
              <a:solidFill>
                <a:schemeClr val="accent4"/>
              </a:solidFill>
            </a:endParaRPr>
          </a:p>
          <a:p>
            <a:pPr marL="0" indent="0">
              <a:buNone/>
            </a:pPr>
            <a:endParaRPr lang="en-US" sz="4000" b="1" dirty="0" smtClean="0">
              <a:solidFill>
                <a:schemeClr val="accent4"/>
              </a:solidFill>
            </a:endParaRPr>
          </a:p>
          <a:p>
            <a:pPr marL="0" indent="0">
              <a:buNone/>
            </a:pPr>
            <a:endParaRPr lang="en-US" sz="2400" b="1" dirty="0" smtClean="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2134948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Leveraging </a:t>
            </a:r>
            <a:r>
              <a:rPr lang="en-US" dirty="0"/>
              <a:t>Maya </a:t>
            </a:r>
            <a:r>
              <a:rPr lang="en-US" dirty="0" smtClean="0"/>
              <a:t>API</a:t>
            </a:r>
          </a:p>
          <a:p>
            <a:endParaRPr lang="en-US" dirty="0"/>
          </a:p>
          <a:p>
            <a:r>
              <a:rPr lang="en-US" dirty="0" smtClean="0"/>
              <a:t>Customize </a:t>
            </a:r>
            <a:r>
              <a:rPr lang="en-US" dirty="0"/>
              <a:t>Maya API</a:t>
            </a:r>
          </a:p>
        </p:txBody>
      </p:sp>
      <p:sp>
        <p:nvSpPr>
          <p:cNvPr id="4" name="Title 3"/>
          <p:cNvSpPr>
            <a:spLocks noGrp="1"/>
          </p:cNvSpPr>
          <p:nvPr>
            <p:ph type="title"/>
          </p:nvPr>
        </p:nvSpPr>
        <p:spPr/>
        <p:txBody>
          <a:bodyPr/>
          <a:lstStyle/>
          <a:p>
            <a:r>
              <a:rPr lang="en-US" dirty="0"/>
              <a:t>Why MPxCommand ?</a:t>
            </a:r>
          </a:p>
        </p:txBody>
      </p:sp>
      <p:pic>
        <p:nvPicPr>
          <p:cNvPr id="3" name="图片 2"/>
          <p:cNvPicPr>
            <a:picLocks noChangeAspect="1"/>
          </p:cNvPicPr>
          <p:nvPr/>
        </p:nvPicPr>
        <p:blipFill>
          <a:blip r:embed="rId3"/>
          <a:stretch>
            <a:fillRect/>
          </a:stretch>
        </p:blipFill>
        <p:spPr>
          <a:xfrm>
            <a:off x="359928" y="3748210"/>
            <a:ext cx="9072171" cy="5265785"/>
          </a:xfrm>
          <a:prstGeom prst="rect">
            <a:avLst/>
          </a:prstGeom>
        </p:spPr>
      </p:pic>
    </p:spTree>
    <p:extLst>
      <p:ext uri="{BB962C8B-B14F-4D97-AF65-F5344CB8AC3E}">
        <p14:creationId xmlns:p14="http://schemas.microsoft.com/office/powerpoint/2010/main" val="2613353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All Maya custom commands are derived from MPxCommand</a:t>
            </a:r>
          </a:p>
          <a:p>
            <a:endParaRPr lang="en-US" dirty="0" smtClean="0"/>
          </a:p>
          <a:p>
            <a:r>
              <a:rPr lang="en-US" dirty="0"/>
              <a:t>Two necessary functions are needed to be implemented</a:t>
            </a:r>
          </a:p>
          <a:p>
            <a:pPr lvl="1"/>
            <a:r>
              <a:rPr lang="en-US" dirty="0"/>
              <a:t>creator()</a:t>
            </a:r>
          </a:p>
          <a:p>
            <a:pPr lvl="1"/>
            <a:r>
              <a:rPr lang="en-US" dirty="0" err="1"/>
              <a:t>doIt</a:t>
            </a:r>
            <a:r>
              <a:rPr lang="en-US" dirty="0"/>
              <a:t>()</a:t>
            </a:r>
          </a:p>
          <a:p>
            <a:endParaRPr lang="en-US" dirty="0"/>
          </a:p>
        </p:txBody>
      </p:sp>
      <p:sp>
        <p:nvSpPr>
          <p:cNvPr id="4" name="Title 3"/>
          <p:cNvSpPr>
            <a:spLocks noGrp="1"/>
          </p:cNvSpPr>
          <p:nvPr>
            <p:ph type="title"/>
          </p:nvPr>
        </p:nvSpPr>
        <p:spPr/>
        <p:txBody>
          <a:bodyPr/>
          <a:lstStyle/>
          <a:p>
            <a:r>
              <a:rPr lang="en-US" dirty="0"/>
              <a:t>Basic Implementation</a:t>
            </a:r>
          </a:p>
        </p:txBody>
      </p:sp>
    </p:spTree>
    <p:extLst>
      <p:ext uri="{BB962C8B-B14F-4D97-AF65-F5344CB8AC3E}">
        <p14:creationId xmlns:p14="http://schemas.microsoft.com/office/powerpoint/2010/main" val="222614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Use a macro to implement a basic class</a:t>
            </a:r>
          </a:p>
          <a:p>
            <a:pPr lvl="1"/>
            <a:r>
              <a:rPr lang="en-US" dirty="0" err="1"/>
              <a:t>DeclareSimpleCommand</a:t>
            </a:r>
            <a:r>
              <a:rPr lang="en-US" dirty="0"/>
              <a:t>( hello, PLUGIN_COMPANY, "4.5");</a:t>
            </a:r>
          </a:p>
          <a:p>
            <a:endParaRPr lang="en-US" dirty="0" smtClean="0"/>
          </a:p>
          <a:p>
            <a:r>
              <a:rPr lang="en-US" dirty="0" smtClean="0"/>
              <a:t>The </a:t>
            </a:r>
            <a:r>
              <a:rPr lang="en-US" dirty="0"/>
              <a:t>macro has creator(), </a:t>
            </a:r>
            <a:r>
              <a:rPr lang="en-US" dirty="0" err="1"/>
              <a:t>doIt</a:t>
            </a:r>
            <a:r>
              <a:rPr lang="en-US" dirty="0"/>
              <a:t>(), constructor and destructor</a:t>
            </a:r>
          </a:p>
          <a:p>
            <a:endParaRPr lang="en-US" dirty="0"/>
          </a:p>
        </p:txBody>
      </p:sp>
      <p:sp>
        <p:nvSpPr>
          <p:cNvPr id="4" name="Title 3"/>
          <p:cNvSpPr>
            <a:spLocks noGrp="1"/>
          </p:cNvSpPr>
          <p:nvPr>
            <p:ph type="title"/>
          </p:nvPr>
        </p:nvSpPr>
        <p:spPr/>
        <p:txBody>
          <a:bodyPr/>
          <a:lstStyle/>
          <a:p>
            <a:r>
              <a:rPr lang="en-US" dirty="0"/>
              <a:t>Maya </a:t>
            </a:r>
            <a:r>
              <a:rPr lang="en-US" dirty="0" err="1" smtClean="0"/>
              <a:t>Devkit</a:t>
            </a:r>
            <a:r>
              <a:rPr lang="en-US" dirty="0" smtClean="0"/>
              <a:t> Sample</a:t>
            </a:r>
            <a:r>
              <a:rPr lang="en-US" dirty="0"/>
              <a:t>: </a:t>
            </a:r>
            <a:r>
              <a:rPr lang="en-US" dirty="0" err="1"/>
              <a:t>HelloCmd</a:t>
            </a:r>
            <a:endParaRPr lang="en-US" dirty="0"/>
          </a:p>
        </p:txBody>
      </p:sp>
    </p:spTree>
    <p:extLst>
      <p:ext uri="{BB962C8B-B14F-4D97-AF65-F5344CB8AC3E}">
        <p14:creationId xmlns:p14="http://schemas.microsoft.com/office/powerpoint/2010/main" val="78263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300"/>
                                        <p:tgtEl>
                                          <p:spTgt spid="5">
                                            <p:txEl>
                                              <p:pRg st="1" end="1"/>
                                            </p:txEl>
                                          </p:spTgt>
                                        </p:tgtEl>
                                      </p:cBhvr>
                                    </p:animEffect>
                                    <p:anim calcmode="lin" valueType="num">
                                      <p:cBhvr>
                                        <p:cTn id="13" dur="3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3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300"/>
                                        <p:tgtEl>
                                          <p:spTgt spid="5">
                                            <p:txEl>
                                              <p:pRg st="3" end="3"/>
                                            </p:txEl>
                                          </p:spTgt>
                                        </p:tgtEl>
                                      </p:cBhvr>
                                    </p:animEffect>
                                    <p:anim calcmode="lin" valueType="num">
                                      <p:cBhvr>
                                        <p:cTn id="20" dur="3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3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Why programming in Maya</a:t>
            </a:r>
          </a:p>
          <a:p>
            <a:endParaRPr lang="en-US" dirty="0" smtClean="0"/>
          </a:p>
          <a:p>
            <a:r>
              <a:rPr lang="en-US" dirty="0"/>
              <a:t>Overview of Maya </a:t>
            </a:r>
            <a:r>
              <a:rPr lang="en-US" dirty="0" smtClean="0"/>
              <a:t>Languages</a:t>
            </a:r>
          </a:p>
          <a:p>
            <a:endParaRPr lang="en-US" dirty="0"/>
          </a:p>
          <a:p>
            <a:r>
              <a:rPr lang="en-US" dirty="0" smtClean="0"/>
              <a:t>Maya API Overview</a:t>
            </a:r>
            <a:endParaRPr lang="en-US" dirty="0"/>
          </a:p>
          <a:p>
            <a:endParaRPr lang="en-US" dirty="0" smtClean="0"/>
          </a:p>
          <a:p>
            <a:r>
              <a:rPr lang="en-US" dirty="0"/>
              <a:t>Setup your environment</a:t>
            </a:r>
          </a:p>
          <a:p>
            <a:endParaRPr lang="en-US" dirty="0" smtClean="0"/>
          </a:p>
          <a:p>
            <a:r>
              <a:rPr lang="en-US" dirty="0"/>
              <a:t>Available Resources</a:t>
            </a:r>
          </a:p>
          <a:p>
            <a:endParaRPr lang="en-US" dirty="0"/>
          </a:p>
        </p:txBody>
      </p:sp>
      <p:sp>
        <p:nvSpPr>
          <p:cNvPr id="4" name="Title 3"/>
          <p:cNvSpPr>
            <a:spLocks noGrp="1"/>
          </p:cNvSpPr>
          <p:nvPr>
            <p:ph type="title"/>
          </p:nvPr>
        </p:nvSpPr>
        <p:spPr/>
        <p:txBody>
          <a:bodyPr/>
          <a:lstStyle/>
          <a:p>
            <a:r>
              <a:rPr lang="en-US" dirty="0"/>
              <a:t>Session Agenda</a:t>
            </a:r>
          </a:p>
        </p:txBody>
      </p:sp>
    </p:spTree>
    <p:extLst>
      <p:ext uri="{BB962C8B-B14F-4D97-AF65-F5344CB8AC3E}">
        <p14:creationId xmlns:p14="http://schemas.microsoft.com/office/powerpoint/2010/main" val="4246364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ltLang="zh-CN" sz="4800" dirty="0" smtClean="0"/>
              <a:t>Execution</a:t>
            </a:r>
          </a:p>
          <a:p>
            <a:endParaRPr lang="en-US" sz="4800" dirty="0"/>
          </a:p>
          <a:p>
            <a:r>
              <a:rPr lang="en-US" altLang="zh-CN" sz="4800" dirty="0"/>
              <a:t>Result</a:t>
            </a:r>
          </a:p>
          <a:p>
            <a:endParaRPr lang="en-US" dirty="0"/>
          </a:p>
        </p:txBody>
      </p:sp>
      <p:sp>
        <p:nvSpPr>
          <p:cNvPr id="4" name="Title 3"/>
          <p:cNvSpPr>
            <a:spLocks noGrp="1"/>
          </p:cNvSpPr>
          <p:nvPr>
            <p:ph type="title"/>
          </p:nvPr>
        </p:nvSpPr>
        <p:spPr/>
        <p:txBody>
          <a:bodyPr/>
          <a:lstStyle/>
          <a:p>
            <a:r>
              <a:rPr lang="en-US" dirty="0"/>
              <a:t>Maya </a:t>
            </a:r>
            <a:r>
              <a:rPr lang="en-US" dirty="0" err="1" smtClean="0"/>
              <a:t>Devkit</a:t>
            </a:r>
            <a:r>
              <a:rPr lang="en-US" dirty="0" smtClean="0"/>
              <a:t> Sample</a:t>
            </a:r>
            <a:r>
              <a:rPr lang="en-US" dirty="0"/>
              <a:t>: </a:t>
            </a:r>
            <a:r>
              <a:rPr lang="en-US" dirty="0" err="1"/>
              <a:t>HelloCmd</a:t>
            </a:r>
            <a:endParaRPr lang="en-US" dirty="0"/>
          </a:p>
        </p:txBody>
      </p:sp>
      <p:pic>
        <p:nvPicPr>
          <p:cNvPr id="6" name="图片 5"/>
          <p:cNvPicPr>
            <a:picLocks noChangeAspect="1"/>
          </p:cNvPicPr>
          <p:nvPr/>
        </p:nvPicPr>
        <p:blipFill>
          <a:blip r:embed="rId3"/>
          <a:stretch>
            <a:fillRect/>
          </a:stretch>
        </p:blipFill>
        <p:spPr>
          <a:xfrm>
            <a:off x="1464151" y="2745398"/>
            <a:ext cx="6096000" cy="257175"/>
          </a:xfrm>
          <a:prstGeom prst="rect">
            <a:avLst/>
          </a:prstGeom>
        </p:spPr>
      </p:pic>
      <p:pic>
        <p:nvPicPr>
          <p:cNvPr id="7" name="图片 6"/>
          <p:cNvPicPr>
            <a:picLocks noChangeAspect="1"/>
          </p:cNvPicPr>
          <p:nvPr/>
        </p:nvPicPr>
        <p:blipFill>
          <a:blip r:embed="rId4"/>
          <a:stretch>
            <a:fillRect/>
          </a:stretch>
        </p:blipFill>
        <p:spPr>
          <a:xfrm>
            <a:off x="1464151" y="4135370"/>
            <a:ext cx="7258050" cy="3495675"/>
          </a:xfrm>
          <a:prstGeom prst="rect">
            <a:avLst/>
          </a:prstGeom>
          <a:noFill/>
          <a:ln>
            <a:solidFill>
              <a:srgbClr val="FF3300"/>
            </a:solidFill>
          </a:ln>
        </p:spPr>
      </p:pic>
    </p:spTree>
    <p:extLst>
      <p:ext uri="{BB962C8B-B14F-4D97-AF65-F5344CB8AC3E}">
        <p14:creationId xmlns:p14="http://schemas.microsoft.com/office/powerpoint/2010/main" val="1651406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Register your custom </a:t>
            </a:r>
            <a:r>
              <a:rPr lang="en-US" dirty="0" smtClean="0"/>
              <a:t>command</a:t>
            </a:r>
          </a:p>
          <a:p>
            <a:pPr marL="1020725" lvl="2" indent="0">
              <a:buNone/>
            </a:pPr>
            <a:r>
              <a:rPr lang="en-US" altLang="zh-CN" sz="1500" dirty="0" err="1">
                <a:solidFill>
                  <a:srgbClr val="7030A0"/>
                </a:solidFill>
              </a:rPr>
              <a:t>MStatus</a:t>
            </a:r>
            <a:r>
              <a:rPr lang="en-US" altLang="zh-CN" sz="1500" dirty="0">
                <a:solidFill>
                  <a:srgbClr val="7030A0"/>
                </a:solidFill>
              </a:rPr>
              <a:t> </a:t>
            </a:r>
            <a:r>
              <a:rPr lang="en-US" altLang="zh-CN" sz="1500" dirty="0" err="1"/>
              <a:t>initializePlugin</a:t>
            </a:r>
            <a:r>
              <a:rPr lang="en-US" altLang="zh-CN" sz="1500" dirty="0"/>
              <a:t>( </a:t>
            </a:r>
            <a:r>
              <a:rPr lang="en-US" altLang="zh-CN" sz="1500" dirty="0" err="1"/>
              <a:t>MObject</a:t>
            </a:r>
            <a:r>
              <a:rPr lang="en-US" altLang="zh-CN" sz="1500" dirty="0"/>
              <a:t> _</a:t>
            </a:r>
            <a:r>
              <a:rPr lang="en-US" altLang="zh-CN" sz="1500" dirty="0" err="1"/>
              <a:t>obj</a:t>
            </a:r>
            <a:r>
              <a:rPr lang="en-US" altLang="zh-CN" sz="1500" dirty="0"/>
              <a:t> ) {</a:t>
            </a:r>
            <a:r>
              <a:rPr lang="en-US" altLang="zh-CN" sz="1800" dirty="0"/>
              <a:t>						  		</a:t>
            </a:r>
          </a:p>
          <a:p>
            <a:pPr marL="1020725" lvl="2" indent="0">
              <a:buNone/>
            </a:pPr>
            <a:r>
              <a:rPr lang="en-US" altLang="zh-CN" sz="1800" dirty="0">
                <a:solidFill>
                  <a:srgbClr val="7030A0"/>
                </a:solidFill>
              </a:rPr>
              <a:t>	</a:t>
            </a:r>
            <a:r>
              <a:rPr lang="en-US" altLang="zh-CN" sz="1500" dirty="0" err="1">
                <a:solidFill>
                  <a:srgbClr val="7030A0"/>
                </a:solidFill>
              </a:rPr>
              <a:t>MFnPlugin</a:t>
            </a:r>
            <a:r>
              <a:rPr lang="en-US" altLang="zh-CN" sz="1500" dirty="0">
                <a:solidFill>
                  <a:srgbClr val="7030A0"/>
                </a:solidFill>
              </a:rPr>
              <a:t> </a:t>
            </a:r>
            <a:r>
              <a:rPr lang="en-US" altLang="zh-CN" sz="1500" dirty="0"/>
              <a:t>plugin( _</a:t>
            </a:r>
            <a:r>
              <a:rPr lang="en-US" altLang="zh-CN" sz="1500" dirty="0" err="1"/>
              <a:t>obj</a:t>
            </a:r>
            <a:r>
              <a:rPr lang="en-US" altLang="zh-CN" sz="1500" dirty="0"/>
              <a:t>, </a:t>
            </a:r>
            <a:r>
              <a:rPr lang="en-US" altLang="zh-CN" sz="1500" dirty="0">
                <a:solidFill>
                  <a:srgbClr val="00B050"/>
                </a:solidFill>
              </a:rPr>
              <a:t>“Autodesk”, “4.5”);</a:t>
            </a:r>
            <a:r>
              <a:rPr lang="en-US" altLang="zh-CN" sz="1500" dirty="0"/>
              <a:t>				</a:t>
            </a:r>
          </a:p>
          <a:p>
            <a:pPr marL="1020725" lvl="2" indent="0">
              <a:buNone/>
            </a:pPr>
            <a:r>
              <a:rPr lang="en-US" altLang="zh-CN" sz="1500" dirty="0"/>
              <a:t>	</a:t>
            </a:r>
            <a:r>
              <a:rPr lang="en-US" altLang="zh-CN" sz="1500" dirty="0" err="1">
                <a:solidFill>
                  <a:srgbClr val="7030A0"/>
                </a:solidFill>
              </a:rPr>
              <a:t>MStatus</a:t>
            </a:r>
            <a:r>
              <a:rPr lang="en-US" altLang="zh-CN" sz="1500" dirty="0">
                <a:solidFill>
                  <a:srgbClr val="7030A0"/>
                </a:solidFill>
              </a:rPr>
              <a:t> </a:t>
            </a:r>
            <a:r>
              <a:rPr lang="en-US" altLang="zh-CN" sz="1500" dirty="0"/>
              <a:t>stat;</a:t>
            </a:r>
          </a:p>
          <a:p>
            <a:pPr marL="1020725" lvl="2" indent="0">
              <a:buNone/>
            </a:pPr>
            <a:r>
              <a:rPr lang="en-US" altLang="zh-CN" sz="1500" dirty="0"/>
              <a:t>            stat = </a:t>
            </a:r>
            <a:r>
              <a:rPr lang="en-US" altLang="zh-CN" sz="1500" dirty="0" err="1"/>
              <a:t>plugin.registerCommand</a:t>
            </a:r>
            <a:r>
              <a:rPr lang="en-US" altLang="zh-CN" sz="1500" dirty="0"/>
              <a:t>( </a:t>
            </a:r>
            <a:r>
              <a:rPr lang="en-US" altLang="zh-CN" sz="1500" dirty="0">
                <a:solidFill>
                  <a:srgbClr val="00B050"/>
                </a:solidFill>
              </a:rPr>
              <a:t>“hello”,</a:t>
            </a:r>
            <a:r>
              <a:rPr lang="en-US" altLang="zh-CN" sz="1800" dirty="0">
                <a:solidFill>
                  <a:srgbClr val="00B050"/>
                </a:solidFill>
              </a:rPr>
              <a:t> </a:t>
            </a:r>
            <a:r>
              <a:rPr lang="en-US" altLang="zh-CN" sz="1500" dirty="0"/>
              <a:t>hello::creator );	  </a:t>
            </a:r>
            <a:r>
              <a:rPr lang="en-US" altLang="zh-CN" sz="1800" dirty="0"/>
              <a:t>  </a:t>
            </a:r>
          </a:p>
          <a:p>
            <a:pPr marL="1020725" lvl="2" indent="0">
              <a:buNone/>
            </a:pPr>
            <a:r>
              <a:rPr lang="en-US" altLang="zh-CN" sz="1500" dirty="0"/>
              <a:t>  	if ( !stat )												   	    	   			     </a:t>
            </a:r>
            <a:r>
              <a:rPr lang="en-US" altLang="zh-CN" sz="1500" dirty="0" err="1"/>
              <a:t>stat.perror</a:t>
            </a:r>
            <a:r>
              <a:rPr lang="en-US" altLang="zh-CN" sz="1500" dirty="0">
                <a:solidFill>
                  <a:srgbClr val="00B050"/>
                </a:solidFill>
              </a:rPr>
              <a:t>("</a:t>
            </a:r>
            <a:r>
              <a:rPr lang="en-US" altLang="zh-CN" sz="1500" dirty="0" err="1">
                <a:solidFill>
                  <a:srgbClr val="00B050"/>
                </a:solidFill>
              </a:rPr>
              <a:t>registerCommand</a:t>
            </a:r>
            <a:r>
              <a:rPr lang="en-US" altLang="zh-CN" sz="1500" dirty="0"/>
              <a:t>");							</a:t>
            </a:r>
          </a:p>
          <a:p>
            <a:pPr marL="1020725" lvl="2" indent="0">
              <a:buNone/>
            </a:pPr>
            <a:r>
              <a:rPr lang="en-US" altLang="zh-CN" sz="1500" dirty="0"/>
              <a:t>	r</a:t>
            </a:r>
            <a:r>
              <a:rPr lang="en-US" altLang="zh-CN" sz="1500" dirty="0">
                <a:solidFill>
                  <a:srgbClr val="7030A0"/>
                </a:solidFill>
              </a:rPr>
              <a:t>eturn</a:t>
            </a:r>
            <a:r>
              <a:rPr lang="en-US" altLang="zh-CN" sz="1500" dirty="0"/>
              <a:t> stat;											</a:t>
            </a:r>
          </a:p>
          <a:p>
            <a:pPr marL="543962" lvl="1" indent="0">
              <a:buNone/>
            </a:pPr>
            <a:r>
              <a:rPr lang="en-US" altLang="zh-CN" sz="1800" dirty="0"/>
              <a:t>	     </a:t>
            </a:r>
            <a:r>
              <a:rPr lang="en-US" altLang="zh-CN" sz="1500" dirty="0"/>
              <a:t>}	</a:t>
            </a:r>
            <a:endParaRPr lang="en-US" dirty="0"/>
          </a:p>
          <a:p>
            <a:r>
              <a:rPr lang="en-US" dirty="0" smtClean="0"/>
              <a:t>Unregister your MPxCommand</a:t>
            </a:r>
          </a:p>
          <a:p>
            <a:pPr marL="1020725" lvl="2" indent="0">
              <a:buNone/>
            </a:pPr>
            <a:r>
              <a:rPr lang="en-US" altLang="zh-CN" sz="1500" dirty="0" err="1">
                <a:solidFill>
                  <a:srgbClr val="7030A0"/>
                </a:solidFill>
              </a:rPr>
              <a:t>MStatus</a:t>
            </a:r>
            <a:r>
              <a:rPr lang="en-US" altLang="zh-CN" sz="1500" dirty="0">
                <a:solidFill>
                  <a:srgbClr val="7030A0"/>
                </a:solidFill>
              </a:rPr>
              <a:t> </a:t>
            </a:r>
            <a:r>
              <a:rPr lang="en-US" altLang="zh-CN" sz="1500" dirty="0" err="1"/>
              <a:t>uninitializePlugin</a:t>
            </a:r>
            <a:r>
              <a:rPr lang="en-US" altLang="zh-CN" sz="1500" dirty="0"/>
              <a:t>( </a:t>
            </a:r>
            <a:r>
              <a:rPr lang="en-US" altLang="zh-CN" sz="1500" dirty="0" err="1"/>
              <a:t>MObject</a:t>
            </a:r>
            <a:r>
              <a:rPr lang="en-US" altLang="zh-CN" sz="1500" dirty="0"/>
              <a:t> _</a:t>
            </a:r>
            <a:r>
              <a:rPr lang="en-US" altLang="zh-CN" sz="1500" dirty="0" err="1"/>
              <a:t>obj</a:t>
            </a:r>
            <a:r>
              <a:rPr lang="en-US" altLang="zh-CN" sz="1500" dirty="0"/>
              <a:t> ){	</a:t>
            </a:r>
            <a:endParaRPr lang="en-US" altLang="zh-CN" sz="1500" dirty="0" smtClean="0"/>
          </a:p>
          <a:p>
            <a:pPr marL="1020725" lvl="2" indent="0">
              <a:buNone/>
            </a:pPr>
            <a:r>
              <a:rPr lang="en-US" altLang="zh-CN" sz="1500" dirty="0" smtClean="0">
                <a:solidFill>
                  <a:srgbClr val="7030A0"/>
                </a:solidFill>
              </a:rPr>
              <a:t>	</a:t>
            </a:r>
            <a:r>
              <a:rPr lang="en-US" altLang="zh-CN" sz="1500" dirty="0" err="1" smtClean="0">
                <a:solidFill>
                  <a:srgbClr val="7030A0"/>
                </a:solidFill>
              </a:rPr>
              <a:t>MFnPlugin</a:t>
            </a:r>
            <a:r>
              <a:rPr lang="en-US" altLang="zh-CN" sz="1500" dirty="0" smtClean="0"/>
              <a:t> plugin</a:t>
            </a:r>
            <a:r>
              <a:rPr lang="en-US" altLang="zh-CN" sz="1500" dirty="0"/>
              <a:t>( _</a:t>
            </a:r>
            <a:r>
              <a:rPr lang="en-US" altLang="zh-CN" sz="1500" dirty="0" err="1"/>
              <a:t>obj</a:t>
            </a:r>
            <a:r>
              <a:rPr lang="en-US" altLang="zh-CN" sz="1500" dirty="0"/>
              <a:t> </a:t>
            </a:r>
            <a:r>
              <a:rPr lang="en-US" altLang="zh-CN" sz="1500" dirty="0" smtClean="0"/>
              <a:t>);</a:t>
            </a:r>
          </a:p>
          <a:p>
            <a:pPr marL="1020725" lvl="2" indent="0">
              <a:buNone/>
            </a:pPr>
            <a:r>
              <a:rPr lang="en-US" altLang="zh-CN" sz="1500" dirty="0"/>
              <a:t>	</a:t>
            </a:r>
            <a:r>
              <a:rPr lang="en-US" altLang="zh-CN" sz="1500" dirty="0" err="1" smtClean="0">
                <a:solidFill>
                  <a:srgbClr val="7030A0"/>
                </a:solidFill>
              </a:rPr>
              <a:t>Mstatus</a:t>
            </a:r>
            <a:r>
              <a:rPr lang="en-US" altLang="zh-CN" sz="1500" dirty="0" smtClean="0">
                <a:solidFill>
                  <a:srgbClr val="7030A0"/>
                </a:solidFill>
              </a:rPr>
              <a:t> </a:t>
            </a:r>
            <a:r>
              <a:rPr lang="en-US" altLang="zh-CN" sz="1500" dirty="0" smtClean="0"/>
              <a:t>stat</a:t>
            </a:r>
            <a:r>
              <a:rPr lang="en-US" altLang="zh-CN" sz="1500" dirty="0"/>
              <a:t>;									</a:t>
            </a:r>
          </a:p>
          <a:p>
            <a:pPr marL="1020725" lvl="2" indent="0">
              <a:buNone/>
            </a:pPr>
            <a:r>
              <a:rPr lang="en-US" altLang="zh-CN" sz="1500" dirty="0"/>
              <a:t>	</a:t>
            </a:r>
            <a:r>
              <a:rPr lang="en-US" altLang="zh-CN" sz="1500" dirty="0" smtClean="0"/>
              <a:t>stat </a:t>
            </a:r>
            <a:r>
              <a:rPr lang="en-US" altLang="zh-CN" sz="1500" dirty="0"/>
              <a:t>= </a:t>
            </a:r>
            <a:r>
              <a:rPr lang="en-US" altLang="zh-CN" sz="1500" dirty="0" err="1"/>
              <a:t>plugin.deregisterCommand</a:t>
            </a:r>
            <a:r>
              <a:rPr lang="en-US" altLang="zh-CN" sz="1500" dirty="0"/>
              <a:t>( </a:t>
            </a:r>
            <a:r>
              <a:rPr lang="en-US" altLang="zh-CN" sz="1500" dirty="0">
                <a:solidFill>
                  <a:srgbClr val="00B050"/>
                </a:solidFill>
              </a:rPr>
              <a:t>“hello” </a:t>
            </a:r>
            <a:r>
              <a:rPr lang="en-US" altLang="zh-CN" sz="1500" dirty="0"/>
              <a:t>);				</a:t>
            </a:r>
          </a:p>
          <a:p>
            <a:pPr marL="1020725" lvl="2" indent="0">
              <a:buNone/>
            </a:pPr>
            <a:r>
              <a:rPr lang="en-US" altLang="zh-CN" sz="1500" dirty="0"/>
              <a:t>	</a:t>
            </a:r>
            <a:r>
              <a:rPr lang="en-US" altLang="zh-CN" sz="1500" dirty="0" smtClean="0"/>
              <a:t>if </a:t>
            </a:r>
            <a:r>
              <a:rPr lang="en-US" altLang="zh-CN" sz="1500" dirty="0"/>
              <a:t>( !stat )	</a:t>
            </a:r>
            <a:endParaRPr lang="en-US" altLang="zh-CN" sz="1500" dirty="0" smtClean="0"/>
          </a:p>
          <a:p>
            <a:pPr marL="1020725" lvl="2" indent="0">
              <a:buNone/>
            </a:pPr>
            <a:r>
              <a:rPr lang="en-US" altLang="zh-CN" sz="1500" dirty="0" smtClean="0"/>
              <a:t> 	     </a:t>
            </a:r>
            <a:r>
              <a:rPr lang="en-US" altLang="zh-CN" sz="1500" dirty="0" err="1" smtClean="0"/>
              <a:t>stat.perror</a:t>
            </a:r>
            <a:r>
              <a:rPr lang="en-US" altLang="zh-CN" sz="1500" dirty="0">
                <a:solidFill>
                  <a:srgbClr val="00B050"/>
                </a:solidFill>
              </a:rPr>
              <a:t>("</a:t>
            </a:r>
            <a:r>
              <a:rPr lang="en-US" altLang="zh-CN" sz="1500" dirty="0" err="1">
                <a:solidFill>
                  <a:srgbClr val="00B050"/>
                </a:solidFill>
              </a:rPr>
              <a:t>deregisterCommand</a:t>
            </a:r>
            <a:r>
              <a:rPr lang="en-US" altLang="zh-CN" sz="1500" dirty="0">
                <a:solidFill>
                  <a:srgbClr val="00B050"/>
                </a:solidFill>
              </a:rPr>
              <a:t>");</a:t>
            </a:r>
            <a:r>
              <a:rPr lang="en-US" altLang="zh-CN" sz="1500" dirty="0"/>
              <a:t>						</a:t>
            </a:r>
          </a:p>
          <a:p>
            <a:pPr marL="1020725" lvl="2" indent="0">
              <a:buNone/>
            </a:pPr>
            <a:r>
              <a:rPr lang="en-US" altLang="zh-CN" sz="1500" dirty="0"/>
              <a:t>	</a:t>
            </a:r>
            <a:r>
              <a:rPr lang="en-US" altLang="zh-CN" sz="1500" dirty="0" smtClean="0">
                <a:solidFill>
                  <a:srgbClr val="7030A0"/>
                </a:solidFill>
              </a:rPr>
              <a:t>return</a:t>
            </a:r>
            <a:r>
              <a:rPr lang="en-US" altLang="zh-CN" sz="1500" dirty="0" smtClean="0"/>
              <a:t> </a:t>
            </a:r>
            <a:r>
              <a:rPr lang="en-US" altLang="zh-CN" sz="1500" dirty="0"/>
              <a:t>stat;										</a:t>
            </a:r>
          </a:p>
          <a:p>
            <a:pPr marL="1020725" lvl="2" indent="0">
              <a:buNone/>
            </a:pPr>
            <a:r>
              <a:rPr lang="en-US" altLang="zh-CN" sz="1500" dirty="0" smtClean="0"/>
              <a:t>  </a:t>
            </a:r>
            <a:r>
              <a:rPr lang="en-US" altLang="zh-CN" sz="1500" dirty="0"/>
              <a:t>}</a:t>
            </a:r>
          </a:p>
          <a:p>
            <a:endParaRPr lang="en-US" dirty="0"/>
          </a:p>
        </p:txBody>
      </p:sp>
      <p:sp>
        <p:nvSpPr>
          <p:cNvPr id="4" name="Title 3"/>
          <p:cNvSpPr>
            <a:spLocks noGrp="1"/>
          </p:cNvSpPr>
          <p:nvPr>
            <p:ph type="title"/>
          </p:nvPr>
        </p:nvSpPr>
        <p:spPr/>
        <p:txBody>
          <a:bodyPr/>
          <a:lstStyle/>
          <a:p>
            <a:r>
              <a:rPr lang="en-US" dirty="0"/>
              <a:t>Register your MPxCommand</a:t>
            </a:r>
          </a:p>
        </p:txBody>
      </p:sp>
    </p:spTree>
    <p:extLst>
      <p:ext uri="{BB962C8B-B14F-4D97-AF65-F5344CB8AC3E}">
        <p14:creationId xmlns:p14="http://schemas.microsoft.com/office/powerpoint/2010/main" val="21268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fade">
                                      <p:cBhvr>
                                        <p:cTn id="45" dur="500"/>
                                        <p:tgtEl>
                                          <p:spTgt spid="5">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fade">
                                      <p:cBhvr>
                                        <p:cTn id="48" dur="500"/>
                                        <p:tgtEl>
                                          <p:spTgt spid="5">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Effect transition="in" filter="fade">
                                      <p:cBhvr>
                                        <p:cTn id="51" dur="500"/>
                                        <p:tgtEl>
                                          <p:spTgt spid="5">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fade">
                                      <p:cBhvr>
                                        <p:cTn id="54" dur="500"/>
                                        <p:tgtEl>
                                          <p:spTgt spid="5">
                                            <p:txEl>
                                              <p:pRg st="15" end="1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animEffect transition="in" filter="fade">
                                      <p:cBhvr>
                                        <p:cTn id="5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Creates an instance of the </a:t>
            </a:r>
            <a:r>
              <a:rPr lang="en-US" dirty="0" smtClean="0"/>
              <a:t>command</a:t>
            </a:r>
          </a:p>
          <a:p>
            <a:endParaRPr lang="en-US" dirty="0"/>
          </a:p>
          <a:p>
            <a:r>
              <a:rPr lang="en-US" altLang="zh-CN" dirty="0"/>
              <a:t>S</a:t>
            </a:r>
            <a:r>
              <a:rPr lang="en-US" dirty="0" smtClean="0"/>
              <a:t>tatic function</a:t>
            </a:r>
          </a:p>
          <a:p>
            <a:endParaRPr lang="en-US" dirty="0" smtClean="0"/>
          </a:p>
          <a:p>
            <a:r>
              <a:rPr lang="en-US" dirty="0" smtClean="0"/>
              <a:t>Singleton</a:t>
            </a:r>
          </a:p>
          <a:p>
            <a:endParaRPr lang="en-US" dirty="0"/>
          </a:p>
          <a:p>
            <a:r>
              <a:rPr lang="en-US" dirty="0"/>
              <a:t>It can be simple as:</a:t>
            </a:r>
          </a:p>
          <a:p>
            <a:pPr lvl="1"/>
            <a:r>
              <a:rPr lang="en-US" dirty="0"/>
              <a:t>return new class();</a:t>
            </a:r>
          </a:p>
          <a:p>
            <a:endParaRPr lang="en-US" dirty="0"/>
          </a:p>
        </p:txBody>
      </p:sp>
      <p:sp>
        <p:nvSpPr>
          <p:cNvPr id="4" name="Title 3"/>
          <p:cNvSpPr>
            <a:spLocks noGrp="1"/>
          </p:cNvSpPr>
          <p:nvPr>
            <p:ph type="title"/>
          </p:nvPr>
        </p:nvSpPr>
        <p:spPr/>
        <p:txBody>
          <a:bodyPr/>
          <a:lstStyle/>
          <a:p>
            <a:r>
              <a:rPr lang="en-US" dirty="0"/>
              <a:t>creator() Function</a:t>
            </a:r>
          </a:p>
        </p:txBody>
      </p:sp>
    </p:spTree>
    <p:extLst>
      <p:ext uri="{BB962C8B-B14F-4D97-AF65-F5344CB8AC3E}">
        <p14:creationId xmlns:p14="http://schemas.microsoft.com/office/powerpoint/2010/main" val="35004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down)">
                                      <p:cBhvr>
                                        <p:cTn id="22" dur="500"/>
                                        <p:tgtEl>
                                          <p:spTgt spid="5">
                                            <p:txEl>
                                              <p:pRg st="6" end="6"/>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wipe(down)">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Called whenever command is </a:t>
            </a:r>
            <a:r>
              <a:rPr lang="en-US" dirty="0" smtClean="0"/>
              <a:t>executed</a:t>
            </a:r>
          </a:p>
          <a:p>
            <a:pPr marL="543962" lvl="1" indent="0">
              <a:buNone/>
            </a:pPr>
            <a:r>
              <a:rPr lang="en-US" altLang="zh-CN" sz="1800" dirty="0" err="1" smtClean="0">
                <a:solidFill>
                  <a:srgbClr val="7030A0"/>
                </a:solidFill>
              </a:rPr>
              <a:t>HelloCmd</a:t>
            </a:r>
            <a:r>
              <a:rPr lang="en-US" altLang="zh-CN" sz="1800" dirty="0"/>
              <a:t>:</a:t>
            </a:r>
          </a:p>
          <a:p>
            <a:pPr marL="1020725" lvl="2" indent="0">
              <a:buNone/>
            </a:pPr>
            <a:r>
              <a:rPr lang="en-US" altLang="zh-CN" sz="1500" dirty="0" err="1">
                <a:solidFill>
                  <a:srgbClr val="7030A0"/>
                </a:solidFill>
              </a:rPr>
              <a:t>MStatus</a:t>
            </a:r>
            <a:r>
              <a:rPr lang="en-US" altLang="zh-CN" sz="1500" dirty="0">
                <a:solidFill>
                  <a:srgbClr val="7030A0"/>
                </a:solidFill>
              </a:rPr>
              <a:t> </a:t>
            </a:r>
            <a:r>
              <a:rPr lang="en-US" altLang="zh-CN" sz="1500" dirty="0"/>
              <a:t>hello::</a:t>
            </a:r>
            <a:r>
              <a:rPr lang="en-US" altLang="zh-CN" sz="1500" dirty="0" err="1"/>
              <a:t>doIt</a:t>
            </a:r>
            <a:r>
              <a:rPr lang="en-US" altLang="zh-CN" sz="1500" dirty="0"/>
              <a:t>( </a:t>
            </a:r>
            <a:r>
              <a:rPr lang="en-US" altLang="zh-CN" sz="1500" dirty="0" err="1"/>
              <a:t>const</a:t>
            </a:r>
            <a:r>
              <a:rPr lang="en-US" altLang="zh-CN" sz="1500" dirty="0"/>
              <a:t> </a:t>
            </a:r>
            <a:r>
              <a:rPr lang="en-US" altLang="zh-CN" sz="1500" dirty="0" err="1"/>
              <a:t>MArgList</a:t>
            </a:r>
            <a:r>
              <a:rPr lang="en-US" altLang="zh-CN" sz="1500" dirty="0"/>
              <a:t>&amp; </a:t>
            </a:r>
            <a:r>
              <a:rPr lang="en-US" altLang="zh-CN" sz="1500" dirty="0" err="1"/>
              <a:t>args</a:t>
            </a:r>
            <a:r>
              <a:rPr lang="en-US" altLang="zh-CN" sz="1500" dirty="0"/>
              <a:t> ){</a:t>
            </a:r>
          </a:p>
          <a:p>
            <a:pPr marL="1020725" lvl="2" indent="0">
              <a:buNone/>
            </a:pPr>
            <a:r>
              <a:rPr lang="sv-SE" altLang="zh-CN" sz="1500" dirty="0"/>
              <a:t>	cout&lt;&lt;"</a:t>
            </a:r>
            <a:r>
              <a:rPr lang="sv-SE" altLang="zh-CN" sz="1500" dirty="0">
                <a:solidFill>
                  <a:srgbClr val="00B050"/>
                </a:solidFill>
              </a:rPr>
              <a:t>Hello </a:t>
            </a:r>
            <a:r>
              <a:rPr lang="sv-SE" altLang="zh-CN" sz="1500" dirty="0"/>
              <a:t>"&lt;&lt;args.asString(0).asChar()&lt;&lt;endl;</a:t>
            </a:r>
          </a:p>
          <a:p>
            <a:pPr marL="1020725" lvl="2" indent="0">
              <a:buNone/>
            </a:pPr>
            <a:r>
              <a:rPr lang="en-US" altLang="zh-CN" sz="1500" dirty="0"/>
              <a:t>	</a:t>
            </a:r>
            <a:r>
              <a:rPr lang="en-US" altLang="zh-CN" sz="1500" dirty="0">
                <a:solidFill>
                  <a:srgbClr val="7030A0"/>
                </a:solidFill>
              </a:rPr>
              <a:t>return</a:t>
            </a:r>
            <a:r>
              <a:rPr lang="en-US" altLang="zh-CN" sz="1500" dirty="0"/>
              <a:t> MS::</a:t>
            </a:r>
            <a:r>
              <a:rPr lang="en-US" altLang="zh-CN" sz="1500" dirty="0" err="1"/>
              <a:t>kSuccess</a:t>
            </a:r>
            <a:r>
              <a:rPr lang="en-US" altLang="zh-CN" sz="1500" dirty="0"/>
              <a:t>;</a:t>
            </a:r>
          </a:p>
          <a:p>
            <a:pPr marL="1020725" lvl="2" indent="0">
              <a:buNone/>
            </a:pPr>
            <a:r>
              <a:rPr lang="en-US" altLang="zh-CN" sz="1500" dirty="0"/>
              <a:t>}</a:t>
            </a:r>
          </a:p>
          <a:p>
            <a:endParaRPr lang="en-US" dirty="0"/>
          </a:p>
          <a:p>
            <a:r>
              <a:rPr lang="en-US" dirty="0"/>
              <a:t>It can accept arguments and perform user-defined operation</a:t>
            </a:r>
          </a:p>
          <a:p>
            <a:endParaRPr lang="en-US" dirty="0"/>
          </a:p>
        </p:txBody>
      </p:sp>
      <p:sp>
        <p:nvSpPr>
          <p:cNvPr id="4" name="Title 3"/>
          <p:cNvSpPr>
            <a:spLocks noGrp="1"/>
          </p:cNvSpPr>
          <p:nvPr>
            <p:ph type="title"/>
          </p:nvPr>
        </p:nvSpPr>
        <p:spPr/>
        <p:txBody>
          <a:bodyPr/>
          <a:lstStyle/>
          <a:p>
            <a:r>
              <a:rPr lang="en-US" dirty="0" err="1"/>
              <a:t>doIt</a:t>
            </a:r>
            <a:r>
              <a:rPr lang="en-US" dirty="0"/>
              <a:t>() Function</a:t>
            </a:r>
          </a:p>
        </p:txBody>
      </p:sp>
    </p:spTree>
    <p:extLst>
      <p:ext uri="{BB962C8B-B14F-4D97-AF65-F5344CB8AC3E}">
        <p14:creationId xmlns:p14="http://schemas.microsoft.com/office/powerpoint/2010/main" val="28968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6" dur="500"/>
                                        <p:tgtEl>
                                          <p:spTgt spid="5">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9" dur="500"/>
                                        <p:tgtEl>
                                          <p:spTgt spid="5">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smtClean="0">
                <a:solidFill>
                  <a:schemeClr val="accent4"/>
                </a:solidFill>
              </a:rPr>
              <a:t>Interactive exercise </a:t>
            </a:r>
            <a:r>
              <a:rPr lang="en-US" sz="4000" b="1" dirty="0" smtClean="0">
                <a:solidFill>
                  <a:schemeClr val="accent4"/>
                </a:solidFill>
              </a:rPr>
              <a:t>- </a:t>
            </a:r>
            <a:r>
              <a:rPr lang="en-US" sz="4000" b="1" dirty="0" err="1" smtClean="0">
                <a:solidFill>
                  <a:schemeClr val="accent4"/>
                </a:solidFill>
              </a:rPr>
              <a:t>HelixTool</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1128317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ltLang="zh-CN" dirty="0" smtClean="0"/>
              <a:t>Create interactive tools</a:t>
            </a:r>
          </a:p>
          <a:p>
            <a:pPr lvl="1"/>
            <a:r>
              <a:rPr lang="en-US" altLang="zh-CN" dirty="0" smtClean="0"/>
              <a:t>Icon</a:t>
            </a:r>
          </a:p>
          <a:p>
            <a:pPr lvl="1"/>
            <a:r>
              <a:rPr lang="en-US" altLang="zh-CN" dirty="0" smtClean="0"/>
              <a:t>Interactive in viewport</a:t>
            </a:r>
          </a:p>
          <a:p>
            <a:pPr lvl="1"/>
            <a:endParaRPr lang="en-US" altLang="zh-CN" dirty="0"/>
          </a:p>
          <a:p>
            <a:r>
              <a:rPr lang="en-US" altLang="zh-CN" dirty="0" smtClean="0"/>
              <a:t>Sample: </a:t>
            </a:r>
            <a:r>
              <a:rPr lang="en-US" altLang="zh-CN" dirty="0" err="1" smtClean="0"/>
              <a:t>helixTool</a:t>
            </a:r>
            <a:endParaRPr lang="en-US" altLang="zh-CN" dirty="0" smtClean="0"/>
          </a:p>
          <a:p>
            <a:pPr lvl="1"/>
            <a:r>
              <a:rPr lang="en-US" altLang="zh-CN" dirty="0" smtClean="0"/>
              <a:t>source: </a:t>
            </a:r>
            <a:r>
              <a:rPr lang="en-US" altLang="zh-CN" dirty="0" smtClean="0"/>
              <a:t>github.com/iamsleepy/</a:t>
            </a:r>
            <a:r>
              <a:rPr lang="en-US" altLang="zh-CN" dirty="0" err="1" smtClean="0"/>
              <a:t>helixToolTutorial</a:t>
            </a:r>
            <a:endParaRPr lang="en-US" altLang="zh-CN" dirty="0" smtClean="0"/>
          </a:p>
          <a:p>
            <a:pPr lvl="2"/>
            <a:r>
              <a:rPr lang="en-US" altLang="zh-CN" dirty="0" smtClean="0"/>
              <a:t>Copy </a:t>
            </a:r>
            <a:r>
              <a:rPr lang="en-US" altLang="zh-CN" dirty="0" err="1" smtClean="0"/>
              <a:t>helixTool.xpm</a:t>
            </a:r>
            <a:r>
              <a:rPr lang="en-US" altLang="zh-CN" dirty="0" smtClean="0"/>
              <a:t> to the icons folder inside Maya</a:t>
            </a:r>
          </a:p>
          <a:p>
            <a:pPr lvl="2"/>
            <a:r>
              <a:rPr lang="en-US" altLang="zh-CN" dirty="0" smtClean="0"/>
              <a:t>Execute </a:t>
            </a:r>
            <a:r>
              <a:rPr lang="en-US" altLang="zh-CN" dirty="0" err="1" smtClean="0"/>
              <a:t>helix.mel</a:t>
            </a:r>
            <a:r>
              <a:rPr lang="en-US" altLang="zh-CN" dirty="0" smtClean="0"/>
              <a:t>, </a:t>
            </a:r>
            <a:r>
              <a:rPr lang="en-US" altLang="zh-CN" dirty="0" err="1" smtClean="0"/>
              <a:t>helixValues.mel</a:t>
            </a:r>
            <a:r>
              <a:rPr lang="en-US" altLang="zh-CN" dirty="0" smtClean="0"/>
              <a:t>, </a:t>
            </a:r>
            <a:r>
              <a:rPr lang="en-US" altLang="zh-CN" dirty="0" err="1" smtClean="0"/>
              <a:t>helixProperties.mel</a:t>
            </a:r>
            <a:r>
              <a:rPr lang="en-US" altLang="zh-CN" dirty="0" smtClean="0"/>
              <a:t> in order</a:t>
            </a:r>
          </a:p>
          <a:p>
            <a:pPr lvl="1"/>
            <a:endParaRPr lang="en-US" altLang="zh-CN" dirty="0"/>
          </a:p>
          <a:p>
            <a:pPr lvl="1"/>
            <a:endParaRPr lang="en-US" altLang="zh-CN" dirty="0"/>
          </a:p>
          <a:p>
            <a:pPr lvl="1"/>
            <a:endParaRPr lang="en-US" altLang="zh-CN" dirty="0" smtClean="0"/>
          </a:p>
          <a:p>
            <a:pPr lvl="1"/>
            <a:endParaRPr lang="en-US" altLang="zh-CN" dirty="0"/>
          </a:p>
          <a:p>
            <a:pPr lvl="1"/>
            <a:endParaRPr lang="en-US" altLang="zh-CN" dirty="0"/>
          </a:p>
          <a:p>
            <a:endParaRPr lang="en-US" altLang="zh-CN" dirty="0" smtClean="0"/>
          </a:p>
          <a:p>
            <a:endParaRPr lang="en-US" dirty="0"/>
          </a:p>
          <a:p>
            <a:pPr marL="106688" indent="0">
              <a:buNone/>
            </a:pPr>
            <a:endParaRPr lang="en-US" dirty="0" smtClean="0"/>
          </a:p>
        </p:txBody>
      </p:sp>
      <p:sp>
        <p:nvSpPr>
          <p:cNvPr id="4" name="Title 3"/>
          <p:cNvSpPr>
            <a:spLocks noGrp="1"/>
          </p:cNvSpPr>
          <p:nvPr>
            <p:ph type="title"/>
          </p:nvPr>
        </p:nvSpPr>
        <p:spPr/>
        <p:txBody>
          <a:bodyPr/>
          <a:lstStyle/>
          <a:p>
            <a:r>
              <a:rPr lang="en-US" altLang="zh-CN" sz="4800" dirty="0" err="1">
                <a:solidFill>
                  <a:schemeClr val="accent4"/>
                </a:solidFill>
              </a:rPr>
              <a:t>MPxToolCommand</a:t>
            </a:r>
            <a:endParaRPr lang="en-US" dirty="0"/>
          </a:p>
        </p:txBody>
      </p:sp>
    </p:spTree>
    <p:extLst>
      <p:ext uri="{BB962C8B-B14F-4D97-AF65-F5344CB8AC3E}">
        <p14:creationId xmlns:p14="http://schemas.microsoft.com/office/powerpoint/2010/main" val="17215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3"/>
          <a:stretch>
            <a:fillRect/>
          </a:stretch>
        </p:blipFill>
        <p:spPr>
          <a:xfrm>
            <a:off x="3596952" y="1890713"/>
            <a:ext cx="9063684" cy="6356350"/>
          </a:xfrm>
          <a:prstGeom prst="rect">
            <a:avLst/>
          </a:prstGeom>
        </p:spPr>
      </p:pic>
      <p:sp>
        <p:nvSpPr>
          <p:cNvPr id="4" name="Title 3"/>
          <p:cNvSpPr>
            <a:spLocks noGrp="1"/>
          </p:cNvSpPr>
          <p:nvPr>
            <p:ph type="title"/>
          </p:nvPr>
        </p:nvSpPr>
        <p:spPr/>
        <p:txBody>
          <a:bodyPr/>
          <a:lstStyle/>
          <a:p>
            <a:r>
              <a:rPr lang="en-US" altLang="zh-CN" sz="4400" dirty="0" err="1" smtClean="0">
                <a:solidFill>
                  <a:schemeClr val="accent4"/>
                </a:solidFill>
              </a:rPr>
              <a:t>helixTool</a:t>
            </a:r>
            <a:r>
              <a:rPr lang="en-US" altLang="zh-CN" sz="4400" dirty="0" smtClean="0">
                <a:solidFill>
                  <a:schemeClr val="accent4"/>
                </a:solidFill>
              </a:rPr>
              <a:t> - Demo</a:t>
            </a:r>
            <a:endParaRPr lang="en-US" dirty="0"/>
          </a:p>
        </p:txBody>
      </p:sp>
    </p:spTree>
    <p:extLst>
      <p:ext uri="{BB962C8B-B14F-4D97-AF65-F5344CB8AC3E}">
        <p14:creationId xmlns:p14="http://schemas.microsoft.com/office/powerpoint/2010/main" val="3016266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altLang="zh-CN" sz="4000" b="1" dirty="0" smtClean="0">
                <a:solidFill>
                  <a:schemeClr val="accent4"/>
                </a:solidFill>
              </a:rPr>
              <a:t>Undo/Redo</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1700808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Maya commands support an undo/redo framework</a:t>
            </a:r>
          </a:p>
          <a:p>
            <a:r>
              <a:rPr lang="en-US" dirty="0"/>
              <a:t>The undo/redo queue can be:</a:t>
            </a:r>
          </a:p>
          <a:p>
            <a:pPr lvl="1"/>
            <a:r>
              <a:rPr lang="en-US" dirty="0"/>
              <a:t>Turned off</a:t>
            </a:r>
          </a:p>
          <a:p>
            <a:pPr lvl="1"/>
            <a:r>
              <a:rPr lang="en-US" dirty="0"/>
              <a:t>Have a </a:t>
            </a:r>
            <a:r>
              <a:rPr lang="en-US" dirty="0" smtClean="0"/>
              <a:t>limited/infinite </a:t>
            </a:r>
            <a:r>
              <a:rPr lang="en-US" dirty="0"/>
              <a:t>size</a:t>
            </a:r>
          </a:p>
          <a:p>
            <a:pPr lvl="1"/>
            <a:r>
              <a:rPr lang="en-US" dirty="0" smtClean="0"/>
              <a:t>Defined </a:t>
            </a:r>
            <a:r>
              <a:rPr lang="en-US" dirty="0"/>
              <a:t>in ‘Settings and Preferences’</a:t>
            </a:r>
          </a:p>
          <a:p>
            <a:endParaRPr lang="en-US" dirty="0"/>
          </a:p>
          <a:p>
            <a:r>
              <a:rPr lang="en-US" dirty="0" smtClean="0"/>
              <a:t>Retains </a:t>
            </a:r>
            <a:r>
              <a:rPr lang="en-US" dirty="0"/>
              <a:t>all of its parameters, operations and data.</a:t>
            </a:r>
          </a:p>
          <a:p>
            <a:r>
              <a:rPr lang="en-US" dirty="0" smtClean="0"/>
              <a:t>Life time depends on the queue settings</a:t>
            </a:r>
            <a:endParaRPr lang="en-US" dirty="0"/>
          </a:p>
          <a:p>
            <a:endParaRPr lang="en-US" dirty="0"/>
          </a:p>
        </p:txBody>
      </p:sp>
      <p:sp>
        <p:nvSpPr>
          <p:cNvPr id="4" name="Title 3"/>
          <p:cNvSpPr>
            <a:spLocks noGrp="1"/>
          </p:cNvSpPr>
          <p:nvPr>
            <p:ph type="title"/>
          </p:nvPr>
        </p:nvSpPr>
        <p:spPr/>
        <p:txBody>
          <a:bodyPr/>
          <a:lstStyle/>
          <a:p>
            <a:r>
              <a:rPr lang="en-US" dirty="0" smtClean="0"/>
              <a:t>Maya command </a:t>
            </a:r>
            <a:endParaRPr lang="en-US" dirty="0"/>
          </a:p>
        </p:txBody>
      </p:sp>
    </p:spTree>
    <p:extLst>
      <p:ext uri="{BB962C8B-B14F-4D97-AF65-F5344CB8AC3E}">
        <p14:creationId xmlns:p14="http://schemas.microsoft.com/office/powerpoint/2010/main" val="333643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A command that alters the scene must have undo/redo implemented</a:t>
            </a:r>
          </a:p>
          <a:p>
            <a:endParaRPr lang="en-US" dirty="0"/>
          </a:p>
          <a:p>
            <a:r>
              <a:rPr lang="en-US" dirty="0" smtClean="0"/>
              <a:t>Undo must reverse the change as if it has never happened</a:t>
            </a:r>
          </a:p>
          <a:p>
            <a:endParaRPr lang="en-US" dirty="0"/>
          </a:p>
          <a:p>
            <a:r>
              <a:rPr lang="en-US" dirty="0" smtClean="0"/>
              <a:t>Undo queue only exists in current Maya session</a:t>
            </a:r>
            <a:endParaRPr lang="en-US" dirty="0"/>
          </a:p>
        </p:txBody>
      </p:sp>
      <p:sp>
        <p:nvSpPr>
          <p:cNvPr id="4" name="Title 3"/>
          <p:cNvSpPr>
            <a:spLocks noGrp="1"/>
          </p:cNvSpPr>
          <p:nvPr>
            <p:ph type="title"/>
          </p:nvPr>
        </p:nvSpPr>
        <p:spPr/>
        <p:txBody>
          <a:bodyPr/>
          <a:lstStyle/>
          <a:p>
            <a:r>
              <a:rPr lang="en-US" dirty="0"/>
              <a:t>Undo/Redo </a:t>
            </a:r>
            <a:r>
              <a:rPr lang="en-US" dirty="0" smtClean="0"/>
              <a:t>rules</a:t>
            </a:r>
            <a:endParaRPr lang="en-US" dirty="0"/>
          </a:p>
        </p:txBody>
      </p:sp>
    </p:spTree>
    <p:extLst>
      <p:ext uri="{BB962C8B-B14F-4D97-AF65-F5344CB8AC3E}">
        <p14:creationId xmlns:p14="http://schemas.microsoft.com/office/powerpoint/2010/main" val="211382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34"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a:solidFill>
                  <a:schemeClr val="accent4"/>
                </a:solidFill>
              </a:rPr>
              <a:t>Why programming in </a:t>
            </a:r>
            <a:r>
              <a:rPr lang="en-US" sz="4000" b="1" dirty="0" smtClean="0">
                <a:solidFill>
                  <a:schemeClr val="accent4"/>
                </a:solidFill>
              </a:rPr>
              <a:t>Maya?</a:t>
            </a:r>
            <a:endParaRPr lang="en-US" sz="4000" b="1" dirty="0">
              <a:solidFill>
                <a:schemeClr val="accent4"/>
              </a:solidFill>
            </a:endParaRPr>
          </a:p>
          <a:p>
            <a:pPr marL="0" indent="0">
              <a:buNone/>
            </a:pPr>
            <a:endParaRPr lang="en-US" sz="2400" b="1" dirty="0" smtClean="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1711692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err="1"/>
              <a:t>isUndoable</a:t>
            </a:r>
            <a:r>
              <a:rPr lang="en-US" dirty="0"/>
              <a:t>()</a:t>
            </a:r>
          </a:p>
          <a:p>
            <a:pPr lvl="1"/>
            <a:r>
              <a:rPr lang="en-US" dirty="0"/>
              <a:t>Override this method to return true/false to denote if this command supports undo/redo</a:t>
            </a:r>
          </a:p>
          <a:p>
            <a:endParaRPr lang="en-US" dirty="0"/>
          </a:p>
          <a:p>
            <a:r>
              <a:rPr lang="en-US" dirty="0" err="1"/>
              <a:t>undoIt</a:t>
            </a:r>
            <a:r>
              <a:rPr lang="en-US" dirty="0"/>
              <a:t>() </a:t>
            </a:r>
          </a:p>
          <a:p>
            <a:pPr lvl="1"/>
            <a:r>
              <a:rPr lang="en-US" dirty="0"/>
              <a:t>Called by “undo” command</a:t>
            </a:r>
          </a:p>
          <a:p>
            <a:endParaRPr lang="en-US" dirty="0"/>
          </a:p>
          <a:p>
            <a:r>
              <a:rPr lang="en-US" dirty="0" err="1"/>
              <a:t>redoIt</a:t>
            </a:r>
            <a:r>
              <a:rPr lang="en-US" dirty="0"/>
              <a:t>()</a:t>
            </a:r>
          </a:p>
          <a:p>
            <a:pPr lvl="1"/>
            <a:r>
              <a:rPr lang="en-US" dirty="0"/>
              <a:t>Called by “redo” command</a:t>
            </a:r>
          </a:p>
          <a:p>
            <a:endParaRPr lang="en-US" dirty="0"/>
          </a:p>
        </p:txBody>
      </p:sp>
      <p:sp>
        <p:nvSpPr>
          <p:cNvPr id="4" name="Title 3"/>
          <p:cNvSpPr>
            <a:spLocks noGrp="1"/>
          </p:cNvSpPr>
          <p:nvPr>
            <p:ph type="title"/>
          </p:nvPr>
        </p:nvSpPr>
        <p:spPr/>
        <p:txBody>
          <a:bodyPr/>
          <a:lstStyle/>
          <a:p>
            <a:r>
              <a:rPr lang="en-US" dirty="0"/>
              <a:t>Undo/Redo Functions</a:t>
            </a:r>
          </a:p>
        </p:txBody>
      </p:sp>
    </p:spTree>
    <p:extLst>
      <p:ext uri="{BB962C8B-B14F-4D97-AF65-F5344CB8AC3E}">
        <p14:creationId xmlns:p14="http://schemas.microsoft.com/office/powerpoint/2010/main" val="15299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altLang="zh-CN" sz="4000" b="1" dirty="0" smtClean="0">
                <a:solidFill>
                  <a:schemeClr val="accent4"/>
                </a:solidFill>
              </a:rPr>
              <a:t>Syntax</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3430086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Optional</a:t>
            </a:r>
          </a:p>
          <a:p>
            <a:pPr lvl="1"/>
            <a:r>
              <a:rPr lang="en-US" dirty="0" smtClean="0"/>
              <a:t>Command </a:t>
            </a:r>
            <a:r>
              <a:rPr lang="en-US" dirty="0"/>
              <a:t>Flags and Flag </a:t>
            </a:r>
            <a:r>
              <a:rPr lang="en-US" dirty="0" smtClean="0"/>
              <a:t>Arguments</a:t>
            </a:r>
          </a:p>
          <a:p>
            <a:pPr lvl="1"/>
            <a:r>
              <a:rPr lang="en-US" dirty="0"/>
              <a:t>Command </a:t>
            </a:r>
            <a:r>
              <a:rPr lang="en-US" dirty="0" smtClean="0"/>
              <a:t>Arguments</a:t>
            </a:r>
          </a:p>
          <a:p>
            <a:endParaRPr lang="en-US" dirty="0"/>
          </a:p>
          <a:p>
            <a:r>
              <a:rPr lang="en-US" dirty="0" smtClean="0"/>
              <a:t>Multiple </a:t>
            </a:r>
            <a:r>
              <a:rPr lang="en-US" dirty="0"/>
              <a:t>command flags and arguments but </a:t>
            </a:r>
            <a:r>
              <a:rPr lang="en-US" dirty="0" smtClean="0"/>
              <a:t>only one </a:t>
            </a:r>
            <a:r>
              <a:rPr lang="en-US" dirty="0"/>
              <a:t>command arguments.</a:t>
            </a:r>
          </a:p>
          <a:p>
            <a:endParaRPr lang="en-US" dirty="0" smtClean="0"/>
          </a:p>
          <a:p>
            <a:pPr marL="863617" lvl="1" indent="0">
              <a:buNone/>
            </a:pPr>
            <a:endParaRPr lang="en-US" dirty="0"/>
          </a:p>
          <a:p>
            <a:pPr lvl="1"/>
            <a:endParaRPr lang="en-US" dirty="0"/>
          </a:p>
        </p:txBody>
      </p:sp>
      <p:sp>
        <p:nvSpPr>
          <p:cNvPr id="4" name="Title 3"/>
          <p:cNvSpPr>
            <a:spLocks noGrp="1"/>
          </p:cNvSpPr>
          <p:nvPr>
            <p:ph type="title"/>
          </p:nvPr>
        </p:nvSpPr>
        <p:spPr/>
        <p:txBody>
          <a:bodyPr/>
          <a:lstStyle/>
          <a:p>
            <a:r>
              <a:rPr lang="en-US" altLang="zh-CN" dirty="0" smtClean="0"/>
              <a:t>Command Arguments</a:t>
            </a:r>
            <a:endParaRPr lang="en-US" dirty="0"/>
          </a:p>
        </p:txBody>
      </p:sp>
    </p:spTree>
    <p:extLst>
      <p:ext uri="{BB962C8B-B14F-4D97-AF65-F5344CB8AC3E}">
        <p14:creationId xmlns:p14="http://schemas.microsoft.com/office/powerpoint/2010/main" val="19810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Required classes</a:t>
            </a:r>
          </a:p>
          <a:p>
            <a:pPr lvl="1"/>
            <a:r>
              <a:rPr lang="en-US" dirty="0" err="1" smtClean="0"/>
              <a:t>MSyntax</a:t>
            </a:r>
            <a:endParaRPr lang="en-US" dirty="0"/>
          </a:p>
          <a:p>
            <a:pPr lvl="1"/>
            <a:r>
              <a:rPr lang="en-US" dirty="0" err="1" smtClean="0"/>
              <a:t>MArgDatabase</a:t>
            </a:r>
            <a:endParaRPr lang="en-US" dirty="0"/>
          </a:p>
          <a:p>
            <a:pPr lvl="1"/>
            <a:r>
              <a:rPr lang="en-US" dirty="0" err="1" smtClean="0"/>
              <a:t>MArgParser</a:t>
            </a:r>
            <a:endParaRPr lang="en-US" dirty="0"/>
          </a:p>
          <a:p>
            <a:pPr lvl="1"/>
            <a:r>
              <a:rPr lang="en-US" dirty="0" err="1" smtClean="0"/>
              <a:t>MArgList</a:t>
            </a:r>
            <a:endParaRPr lang="en-US" dirty="0" smtClean="0"/>
          </a:p>
          <a:p>
            <a:endParaRPr lang="en-US" dirty="0"/>
          </a:p>
          <a:p>
            <a:r>
              <a:rPr lang="en-US" dirty="0" err="1"/>
              <a:t>MSyntax</a:t>
            </a:r>
            <a:r>
              <a:rPr lang="en-US" dirty="0"/>
              <a:t> and </a:t>
            </a:r>
            <a:r>
              <a:rPr lang="en-US" dirty="0" err="1"/>
              <a:t>MArgParser</a:t>
            </a:r>
            <a:r>
              <a:rPr lang="en-US" dirty="0"/>
              <a:t> </a:t>
            </a:r>
          </a:p>
          <a:p>
            <a:endParaRPr lang="en-US" dirty="0"/>
          </a:p>
        </p:txBody>
      </p:sp>
      <p:sp>
        <p:nvSpPr>
          <p:cNvPr id="4" name="Title 3"/>
          <p:cNvSpPr>
            <a:spLocks noGrp="1"/>
          </p:cNvSpPr>
          <p:nvPr>
            <p:ph type="title"/>
          </p:nvPr>
        </p:nvSpPr>
        <p:spPr/>
        <p:txBody>
          <a:bodyPr/>
          <a:lstStyle/>
          <a:p>
            <a:r>
              <a:rPr lang="en-US" dirty="0" smtClean="0"/>
              <a:t>Syntax</a:t>
            </a:r>
            <a:endParaRPr lang="en-US" dirty="0"/>
          </a:p>
        </p:txBody>
      </p:sp>
    </p:spTree>
    <p:extLst>
      <p:ext uri="{BB962C8B-B14F-4D97-AF65-F5344CB8AC3E}">
        <p14:creationId xmlns:p14="http://schemas.microsoft.com/office/powerpoint/2010/main" val="256857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Required classes</a:t>
            </a:r>
          </a:p>
          <a:p>
            <a:pPr lvl="1"/>
            <a:r>
              <a:rPr lang="en-US" dirty="0" err="1" smtClean="0"/>
              <a:t>MSyntax</a:t>
            </a:r>
            <a:endParaRPr lang="en-US" dirty="0"/>
          </a:p>
          <a:p>
            <a:pPr lvl="1"/>
            <a:r>
              <a:rPr lang="en-US" dirty="0" err="1" smtClean="0"/>
              <a:t>MArgDatabase</a:t>
            </a:r>
            <a:endParaRPr lang="en-US" dirty="0"/>
          </a:p>
          <a:p>
            <a:pPr lvl="1"/>
            <a:r>
              <a:rPr lang="en-US" dirty="0" err="1" smtClean="0"/>
              <a:t>MArgParser</a:t>
            </a:r>
            <a:endParaRPr lang="en-US" dirty="0"/>
          </a:p>
          <a:p>
            <a:pPr lvl="1"/>
            <a:r>
              <a:rPr lang="en-US" dirty="0" err="1" smtClean="0"/>
              <a:t>MArgList</a:t>
            </a:r>
            <a:endParaRPr lang="en-US" dirty="0" smtClean="0"/>
          </a:p>
          <a:p>
            <a:endParaRPr lang="en-US" dirty="0"/>
          </a:p>
          <a:p>
            <a:r>
              <a:rPr lang="en-US" dirty="0" err="1"/>
              <a:t>MSyntax</a:t>
            </a:r>
            <a:r>
              <a:rPr lang="en-US" dirty="0"/>
              <a:t> and </a:t>
            </a:r>
            <a:r>
              <a:rPr lang="en-US" dirty="0" err="1"/>
              <a:t>MArgParser</a:t>
            </a:r>
            <a:r>
              <a:rPr lang="en-US" dirty="0"/>
              <a:t> </a:t>
            </a:r>
          </a:p>
          <a:p>
            <a:endParaRPr lang="en-US" dirty="0"/>
          </a:p>
        </p:txBody>
      </p:sp>
      <p:sp>
        <p:nvSpPr>
          <p:cNvPr id="4" name="Title 3"/>
          <p:cNvSpPr>
            <a:spLocks noGrp="1"/>
          </p:cNvSpPr>
          <p:nvPr>
            <p:ph type="title"/>
          </p:nvPr>
        </p:nvSpPr>
        <p:spPr/>
        <p:txBody>
          <a:bodyPr/>
          <a:lstStyle/>
          <a:p>
            <a:r>
              <a:rPr lang="en-US" dirty="0" smtClean="0"/>
              <a:t>Syntax</a:t>
            </a:r>
            <a:endParaRPr lang="en-US" dirty="0"/>
          </a:p>
        </p:txBody>
      </p:sp>
    </p:spTree>
    <p:extLst>
      <p:ext uri="{BB962C8B-B14F-4D97-AF65-F5344CB8AC3E}">
        <p14:creationId xmlns:p14="http://schemas.microsoft.com/office/powerpoint/2010/main" val="66083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altLang="zh-CN" sz="4000" b="1" dirty="0" smtClean="0">
                <a:solidFill>
                  <a:schemeClr val="accent4"/>
                </a:solidFill>
              </a:rPr>
              <a:t>Interactive </a:t>
            </a:r>
            <a:r>
              <a:rPr lang="en-US" altLang="zh-CN" sz="4000" b="1" dirty="0" err="1" smtClean="0">
                <a:solidFill>
                  <a:schemeClr val="accent4"/>
                </a:solidFill>
              </a:rPr>
              <a:t>helixTool</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852258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err="1" smtClean="0"/>
              <a:t>MPxContext</a:t>
            </a:r>
            <a:endParaRPr lang="en-US" dirty="0" smtClean="0"/>
          </a:p>
          <a:p>
            <a:pPr lvl="1"/>
            <a:r>
              <a:rPr lang="en-US" dirty="0" smtClean="0"/>
              <a:t>Defines how tool looks like and works in Maya UI</a:t>
            </a:r>
          </a:p>
          <a:p>
            <a:pPr lvl="2"/>
            <a:r>
              <a:rPr lang="en-US" dirty="0" smtClean="0"/>
              <a:t>Icon</a:t>
            </a:r>
          </a:p>
          <a:p>
            <a:pPr lvl="2"/>
            <a:r>
              <a:rPr lang="en-US" dirty="0" smtClean="0"/>
              <a:t>Cursor</a:t>
            </a:r>
          </a:p>
          <a:p>
            <a:pPr lvl="2"/>
            <a:r>
              <a:rPr lang="en-US" dirty="0" smtClean="0"/>
              <a:t>Mouse events</a:t>
            </a:r>
          </a:p>
          <a:p>
            <a:pPr lvl="2"/>
            <a:r>
              <a:rPr lang="en-US" dirty="0" smtClean="0"/>
              <a:t>…</a:t>
            </a:r>
          </a:p>
          <a:p>
            <a:pPr lvl="1"/>
            <a:r>
              <a:rPr lang="en-US" dirty="0" smtClean="0"/>
              <a:t>Call the command with context data </a:t>
            </a:r>
            <a:r>
              <a:rPr lang="en-US" altLang="zh-CN" smtClean="0"/>
              <a:t>after mouse events</a:t>
            </a:r>
            <a:endParaRPr lang="en-US" dirty="0" smtClean="0"/>
          </a:p>
          <a:p>
            <a:endParaRPr lang="en-US" dirty="0"/>
          </a:p>
          <a:p>
            <a:r>
              <a:rPr lang="en-US" dirty="0" err="1" smtClean="0"/>
              <a:t>MPxContextCommand</a:t>
            </a:r>
            <a:endParaRPr lang="en-US" dirty="0" smtClean="0"/>
          </a:p>
          <a:p>
            <a:pPr lvl="1"/>
            <a:r>
              <a:rPr lang="en-US" dirty="0" smtClean="0"/>
              <a:t>Contains </a:t>
            </a:r>
            <a:r>
              <a:rPr lang="en-US" dirty="0" err="1" smtClean="0"/>
              <a:t>MPxContext</a:t>
            </a:r>
            <a:endParaRPr lang="en-US" dirty="0" smtClean="0"/>
          </a:p>
          <a:p>
            <a:pPr lvl="1"/>
            <a:r>
              <a:rPr lang="en-US" dirty="0" smtClean="0"/>
              <a:t>Allow user to modify </a:t>
            </a:r>
            <a:r>
              <a:rPr lang="en-US" dirty="0" err="1" smtClean="0"/>
              <a:t>MPxContext</a:t>
            </a:r>
            <a:r>
              <a:rPr lang="en-US" dirty="0" smtClean="0"/>
              <a:t> parameter with UI</a:t>
            </a:r>
            <a:endParaRPr lang="en-US" dirty="0"/>
          </a:p>
        </p:txBody>
      </p:sp>
      <p:sp>
        <p:nvSpPr>
          <p:cNvPr id="4" name="Title 3"/>
          <p:cNvSpPr>
            <a:spLocks noGrp="1"/>
          </p:cNvSpPr>
          <p:nvPr>
            <p:ph type="title"/>
          </p:nvPr>
        </p:nvSpPr>
        <p:spPr/>
        <p:txBody>
          <a:bodyPr/>
          <a:lstStyle/>
          <a:p>
            <a:r>
              <a:rPr lang="en-US" altLang="zh-CN" dirty="0" err="1" smtClean="0"/>
              <a:t>helixTool</a:t>
            </a:r>
            <a:r>
              <a:rPr lang="en-US" altLang="zh-CN" dirty="0" smtClean="0"/>
              <a:t> 	</a:t>
            </a:r>
            <a:endParaRPr lang="en-US" dirty="0"/>
          </a:p>
        </p:txBody>
      </p:sp>
    </p:spTree>
    <p:extLst>
      <p:ext uri="{BB962C8B-B14F-4D97-AF65-F5344CB8AC3E}">
        <p14:creationId xmlns:p14="http://schemas.microsoft.com/office/powerpoint/2010/main" val="45837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Constructor</a:t>
            </a:r>
          </a:p>
          <a:p>
            <a:pPr lvl="1"/>
            <a:r>
              <a:rPr lang="en-US" dirty="0" err="1" smtClean="0"/>
              <a:t>setTitleString</a:t>
            </a:r>
            <a:endParaRPr lang="en-US" dirty="0" smtClean="0"/>
          </a:p>
          <a:p>
            <a:pPr lvl="1"/>
            <a:r>
              <a:rPr lang="en-US" dirty="0" err="1" smtClean="0"/>
              <a:t>setCursor</a:t>
            </a:r>
            <a:endParaRPr lang="en-US" dirty="0" smtClean="0"/>
          </a:p>
          <a:p>
            <a:pPr lvl="1"/>
            <a:r>
              <a:rPr lang="en-US" dirty="0" err="1" smtClean="0"/>
              <a:t>setImage</a:t>
            </a:r>
            <a:endParaRPr lang="en-US" dirty="0"/>
          </a:p>
          <a:p>
            <a:endParaRPr lang="en-US" dirty="0"/>
          </a:p>
          <a:p>
            <a:r>
              <a:rPr lang="en-US" dirty="0" err="1" smtClean="0"/>
              <a:t>toolOnSetup</a:t>
            </a:r>
            <a:endParaRPr lang="en-US" dirty="0" smtClean="0"/>
          </a:p>
          <a:p>
            <a:pPr lvl="1"/>
            <a:r>
              <a:rPr lang="en-US" dirty="0" err="1" smtClean="0"/>
              <a:t>setHelpString</a:t>
            </a:r>
            <a:endParaRPr lang="en-US" dirty="0" smtClean="0"/>
          </a:p>
        </p:txBody>
      </p:sp>
      <p:sp>
        <p:nvSpPr>
          <p:cNvPr id="4" name="Title 3"/>
          <p:cNvSpPr>
            <a:spLocks noGrp="1"/>
          </p:cNvSpPr>
          <p:nvPr>
            <p:ph type="title"/>
          </p:nvPr>
        </p:nvSpPr>
        <p:spPr/>
        <p:txBody>
          <a:bodyPr/>
          <a:lstStyle/>
          <a:p>
            <a:r>
              <a:rPr lang="en-US" altLang="zh-CN" dirty="0" err="1" smtClean="0"/>
              <a:t>helixTool</a:t>
            </a:r>
            <a:endParaRPr lang="en-US" dirty="0"/>
          </a:p>
        </p:txBody>
      </p:sp>
    </p:spTree>
    <p:extLst>
      <p:ext uri="{BB962C8B-B14F-4D97-AF65-F5344CB8AC3E}">
        <p14:creationId xmlns:p14="http://schemas.microsoft.com/office/powerpoint/2010/main" val="392422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UI Interactive</a:t>
            </a:r>
          </a:p>
          <a:p>
            <a:pPr lvl="1"/>
            <a:r>
              <a:rPr lang="en-US" dirty="0" err="1" smtClean="0"/>
              <a:t>doPress</a:t>
            </a:r>
            <a:endParaRPr lang="en-US" dirty="0" smtClean="0"/>
          </a:p>
          <a:p>
            <a:pPr lvl="1"/>
            <a:r>
              <a:rPr lang="en-US" dirty="0" err="1" smtClean="0"/>
              <a:t>doDrag</a:t>
            </a:r>
            <a:endParaRPr lang="en-US" dirty="0" smtClean="0"/>
          </a:p>
          <a:p>
            <a:pPr lvl="1"/>
            <a:r>
              <a:rPr lang="en-US" dirty="0" err="1" smtClean="0"/>
              <a:t>doRelease</a:t>
            </a:r>
            <a:endParaRPr lang="en-US" dirty="0" smtClean="0"/>
          </a:p>
          <a:p>
            <a:pPr lvl="1"/>
            <a:r>
              <a:rPr lang="en-US" dirty="0" err="1" smtClean="0"/>
              <a:t>doEnterRegion</a:t>
            </a:r>
            <a:endParaRPr lang="en-US" dirty="0"/>
          </a:p>
          <a:p>
            <a:r>
              <a:rPr lang="en-US" dirty="0" smtClean="0"/>
              <a:t>Legacy</a:t>
            </a:r>
          </a:p>
          <a:p>
            <a:pPr lvl="1"/>
            <a:r>
              <a:rPr lang="en-US" dirty="0" smtClean="0"/>
              <a:t>OpenGL</a:t>
            </a:r>
          </a:p>
          <a:p>
            <a:r>
              <a:rPr lang="en-US" dirty="0" smtClean="0"/>
              <a:t>Viewport2</a:t>
            </a:r>
          </a:p>
          <a:p>
            <a:pPr lvl="1"/>
            <a:r>
              <a:rPr lang="en-US" dirty="0" err="1" smtClean="0"/>
              <a:t>MUIDrawManager</a:t>
            </a:r>
            <a:endParaRPr lang="en-US" dirty="0"/>
          </a:p>
        </p:txBody>
      </p:sp>
      <p:sp>
        <p:nvSpPr>
          <p:cNvPr id="4" name="Title 3"/>
          <p:cNvSpPr>
            <a:spLocks noGrp="1"/>
          </p:cNvSpPr>
          <p:nvPr>
            <p:ph type="title"/>
          </p:nvPr>
        </p:nvSpPr>
        <p:spPr/>
        <p:txBody>
          <a:bodyPr/>
          <a:lstStyle/>
          <a:p>
            <a:r>
              <a:rPr lang="en-US" altLang="zh-CN" dirty="0" err="1"/>
              <a:t>helixTool</a:t>
            </a:r>
            <a:endParaRPr lang="en-US" dirty="0"/>
          </a:p>
        </p:txBody>
      </p:sp>
    </p:spTree>
    <p:extLst>
      <p:ext uri="{BB962C8B-B14F-4D97-AF65-F5344CB8AC3E}">
        <p14:creationId xmlns:p14="http://schemas.microsoft.com/office/powerpoint/2010/main" val="41278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Works in VP2</a:t>
            </a:r>
          </a:p>
          <a:p>
            <a:endParaRPr lang="en-US" dirty="0"/>
          </a:p>
          <a:p>
            <a:r>
              <a:rPr lang="en-US" dirty="0" smtClean="0"/>
              <a:t>Can draw both DirectX and OpenGL</a:t>
            </a:r>
          </a:p>
          <a:p>
            <a:endParaRPr lang="en-US" dirty="0"/>
          </a:p>
          <a:p>
            <a:r>
              <a:rPr lang="en-US" altLang="zh-CN" dirty="0" smtClean="0"/>
              <a:t>Provide basic drawing function</a:t>
            </a:r>
          </a:p>
          <a:p>
            <a:pPr lvl="1"/>
            <a:r>
              <a:rPr lang="en-US" dirty="0" err="1" smtClean="0"/>
              <a:t>beginDrawable</a:t>
            </a:r>
            <a:r>
              <a:rPr lang="en-US" dirty="0" smtClean="0"/>
              <a:t>()</a:t>
            </a:r>
          </a:p>
          <a:p>
            <a:pPr lvl="2"/>
            <a:r>
              <a:rPr lang="en-US" dirty="0" smtClean="0"/>
              <a:t>line, </a:t>
            </a:r>
            <a:r>
              <a:rPr lang="en-US" dirty="0" err="1" smtClean="0"/>
              <a:t>lineStrip</a:t>
            </a:r>
            <a:r>
              <a:rPr lang="en-US" dirty="0" smtClean="0"/>
              <a:t>, etc..</a:t>
            </a:r>
            <a:endParaRPr lang="en-US" dirty="0"/>
          </a:p>
          <a:p>
            <a:pPr lvl="1"/>
            <a:r>
              <a:rPr lang="en-US" dirty="0" err="1" smtClean="0"/>
              <a:t>endDrawable</a:t>
            </a:r>
            <a:r>
              <a:rPr lang="en-US" dirty="0" smtClean="0"/>
              <a:t>()</a:t>
            </a:r>
          </a:p>
        </p:txBody>
      </p:sp>
      <p:sp>
        <p:nvSpPr>
          <p:cNvPr id="4" name="Title 3"/>
          <p:cNvSpPr>
            <a:spLocks noGrp="1"/>
          </p:cNvSpPr>
          <p:nvPr>
            <p:ph type="title"/>
          </p:nvPr>
        </p:nvSpPr>
        <p:spPr/>
        <p:txBody>
          <a:bodyPr/>
          <a:lstStyle/>
          <a:p>
            <a:r>
              <a:rPr lang="en-US" altLang="zh-CN" dirty="0" err="1" smtClean="0"/>
              <a:t>MUIDrawManager</a:t>
            </a:r>
            <a:endParaRPr lang="en-US" dirty="0"/>
          </a:p>
        </p:txBody>
      </p:sp>
    </p:spTree>
    <p:extLst>
      <p:ext uri="{BB962C8B-B14F-4D97-AF65-F5344CB8AC3E}">
        <p14:creationId xmlns:p14="http://schemas.microsoft.com/office/powerpoint/2010/main" val="252719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01" y="1707306"/>
            <a:ext cx="14631908" cy="6356376"/>
          </a:xfrm>
        </p:spPr>
        <p:txBody>
          <a:bodyPr/>
          <a:lstStyle/>
          <a:p>
            <a:r>
              <a:rPr lang="en-US" dirty="0" smtClean="0"/>
              <a:t>Create </a:t>
            </a:r>
            <a:r>
              <a:rPr lang="en-US" dirty="0"/>
              <a:t>project-specific functionality, for </a:t>
            </a:r>
            <a:r>
              <a:rPr lang="en-US" dirty="0" smtClean="0"/>
              <a:t>specific workflows </a:t>
            </a:r>
            <a:r>
              <a:rPr lang="en-US" dirty="0"/>
              <a:t>and requirements</a:t>
            </a:r>
            <a:r>
              <a:rPr lang="en-US" dirty="0" smtClean="0"/>
              <a:t>.</a:t>
            </a:r>
          </a:p>
          <a:p>
            <a:endParaRPr lang="en-US" dirty="0" smtClean="0"/>
          </a:p>
          <a:p>
            <a:r>
              <a:rPr lang="en-US" dirty="0" smtClean="0"/>
              <a:t>Automate </a:t>
            </a:r>
            <a:r>
              <a:rPr lang="en-US" dirty="0"/>
              <a:t>repetitive, time-consuming tasks </a:t>
            </a:r>
            <a:r>
              <a:rPr lang="en-US" dirty="0" smtClean="0"/>
              <a:t>and extend features</a:t>
            </a:r>
          </a:p>
          <a:p>
            <a:endParaRPr lang="en-US" dirty="0" smtClean="0"/>
          </a:p>
          <a:p>
            <a:r>
              <a:rPr lang="en-US" altLang="zh-CN" sz="4800" dirty="0" smtClean="0"/>
              <a:t>Uses </a:t>
            </a:r>
            <a:r>
              <a:rPr lang="en-US" altLang="zh-CN" sz="4800" dirty="0"/>
              <a:t>popular, easy-to-use Python </a:t>
            </a:r>
            <a:r>
              <a:rPr lang="en-US" altLang="zh-CN" sz="4800" dirty="0" smtClean="0"/>
              <a:t>scripting language</a:t>
            </a:r>
            <a:endParaRPr lang="en-US" altLang="zh-CN" sz="4800" dirty="0"/>
          </a:p>
          <a:p>
            <a:endParaRPr lang="en-US" dirty="0" smtClean="0"/>
          </a:p>
          <a:p>
            <a:r>
              <a:rPr lang="en-US" dirty="0"/>
              <a:t>The C++ and Python API to create custom </a:t>
            </a:r>
            <a:r>
              <a:rPr lang="en-US" dirty="0" smtClean="0"/>
              <a:t>tools and </a:t>
            </a:r>
            <a:r>
              <a:rPr lang="en-US" dirty="0"/>
              <a:t>features that plug directly into </a:t>
            </a:r>
            <a:r>
              <a:rPr lang="en-US" dirty="0" smtClean="0"/>
              <a:t>Maya</a:t>
            </a:r>
            <a:endParaRPr lang="en-US" dirty="0"/>
          </a:p>
          <a:p>
            <a:endParaRPr lang="en-US" dirty="0"/>
          </a:p>
        </p:txBody>
      </p:sp>
      <p:sp>
        <p:nvSpPr>
          <p:cNvPr id="4" name="Title 3"/>
          <p:cNvSpPr>
            <a:spLocks noGrp="1"/>
          </p:cNvSpPr>
          <p:nvPr>
            <p:ph type="title"/>
          </p:nvPr>
        </p:nvSpPr>
        <p:spPr/>
        <p:txBody>
          <a:bodyPr/>
          <a:lstStyle/>
          <a:p>
            <a:r>
              <a:rPr lang="en-US" dirty="0"/>
              <a:t>Why programming in Maya</a:t>
            </a:r>
          </a:p>
        </p:txBody>
      </p:sp>
    </p:spTree>
    <p:extLst>
      <p:ext uri="{BB962C8B-B14F-4D97-AF65-F5344CB8AC3E}">
        <p14:creationId xmlns:p14="http://schemas.microsoft.com/office/powerpoint/2010/main" val="9455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altLang="zh-CN" sz="4000" b="1" dirty="0" smtClean="0">
                <a:solidFill>
                  <a:schemeClr val="accent4"/>
                </a:solidFill>
              </a:rPr>
              <a:t>Questions?</a:t>
            </a:r>
            <a:endParaRPr lang="en-US" sz="2400" b="1" dirty="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3774272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Autodesk</a:t>
            </a:r>
            <a:r>
              <a:rPr lang="en-US" dirty="0"/>
              <a:t>, the Autodesk logo, AutoCAD, FBX, HumanIK, Maya, MotionBuilder, Mudbox, Revit, Softimage, and 3ds Max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r>
              <a:rPr lang="en-US" dirty="0" smtClean="0"/>
              <a:t>.. </a:t>
            </a:r>
            <a:endParaRPr lang="en-US" dirty="0"/>
          </a:p>
          <a:p>
            <a:r>
              <a:rPr lang="en-US" dirty="0"/>
              <a:t>.</a:t>
            </a:r>
          </a:p>
        </p:txBody>
      </p:sp>
      <p:sp>
        <p:nvSpPr>
          <p:cNvPr id="4" name="Content Placeholder 1"/>
          <p:cNvSpPr txBox="1">
            <a:spLocks/>
          </p:cNvSpPr>
          <p:nvPr/>
        </p:nvSpPr>
        <p:spPr>
          <a:xfrm>
            <a:off x="812880" y="1890186"/>
            <a:ext cx="14631908" cy="6356376"/>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106688" lvl="1" indent="0">
              <a:lnSpc>
                <a:spcPct val="90000"/>
              </a:lnSpc>
              <a:spcBef>
                <a:spcPts val="0"/>
              </a:spcBef>
              <a:buNone/>
              <a:defRPr/>
            </a:pPr>
            <a:endParaRPr lang="en-US" sz="2800" dirty="0" smtClean="0"/>
          </a:p>
          <a:p>
            <a:pPr marL="106688" lvl="1" indent="0">
              <a:lnSpc>
                <a:spcPct val="90000"/>
              </a:lnSpc>
              <a:spcBef>
                <a:spcPts val="0"/>
              </a:spcBef>
              <a:buNone/>
              <a:defRPr/>
            </a:pPr>
            <a:endParaRPr lang="en-US" sz="2800" dirty="0"/>
          </a:p>
          <a:p>
            <a:pPr marL="106688" lvl="1" indent="0">
              <a:lnSpc>
                <a:spcPct val="90000"/>
              </a:lnSpc>
              <a:spcBef>
                <a:spcPts val="0"/>
              </a:spcBef>
              <a:buNone/>
              <a:defRPr/>
            </a:pPr>
            <a:endParaRPr lang="en-US" sz="2800" dirty="0" smtClean="0"/>
          </a:p>
          <a:p>
            <a:pPr marL="106688" lvl="1" indent="0">
              <a:lnSpc>
                <a:spcPct val="90000"/>
              </a:lnSpc>
              <a:spcBef>
                <a:spcPts val="0"/>
              </a:spcBef>
              <a:buNone/>
              <a:defRPr/>
            </a:pPr>
            <a:endParaRPr lang="en-US" sz="2800" dirty="0"/>
          </a:p>
          <a:p>
            <a:pPr marL="106688" lvl="1" indent="0">
              <a:lnSpc>
                <a:spcPct val="90000"/>
              </a:lnSpc>
              <a:spcBef>
                <a:spcPts val="0"/>
              </a:spcBef>
              <a:buNone/>
              <a:defRPr/>
            </a:pPr>
            <a:endParaRPr lang="en-US" sz="2800" dirty="0" smtClean="0"/>
          </a:p>
          <a:p>
            <a:pPr marL="106688" lvl="1" indent="0">
              <a:lnSpc>
                <a:spcPct val="90000"/>
              </a:lnSpc>
              <a:spcBef>
                <a:spcPts val="0"/>
              </a:spcBef>
              <a:buNone/>
              <a:defRPr/>
            </a:pPr>
            <a:endParaRPr lang="en-US" sz="2800" dirty="0"/>
          </a:p>
          <a:p>
            <a:pPr marL="106688" lvl="1" indent="0">
              <a:lnSpc>
                <a:spcPct val="90000"/>
              </a:lnSpc>
              <a:spcBef>
                <a:spcPts val="0"/>
              </a:spcBef>
              <a:buNone/>
              <a:defRPr/>
            </a:pPr>
            <a:endParaRPr lang="en-US" sz="2800" dirty="0" smtClean="0"/>
          </a:p>
          <a:p>
            <a:pPr marL="106688" lvl="1" indent="0">
              <a:lnSpc>
                <a:spcPct val="90000"/>
              </a:lnSpc>
              <a:spcBef>
                <a:spcPts val="0"/>
              </a:spcBef>
              <a:buNone/>
              <a:defRPr/>
            </a:pPr>
            <a:endParaRPr lang="en-US" sz="2800" dirty="0"/>
          </a:p>
          <a:p>
            <a:pPr marL="106688" lvl="1" indent="0">
              <a:lnSpc>
                <a:spcPct val="90000"/>
              </a:lnSpc>
              <a:spcBef>
                <a:spcPts val="0"/>
              </a:spcBef>
              <a:buNone/>
              <a:defRPr/>
            </a:pPr>
            <a:endParaRPr lang="en-US" sz="2800" dirty="0" smtClean="0"/>
          </a:p>
          <a:p>
            <a:pPr marL="106688" lvl="1" indent="0">
              <a:lnSpc>
                <a:spcPct val="90000"/>
              </a:lnSpc>
              <a:spcBef>
                <a:spcPts val="0"/>
              </a:spcBef>
              <a:buNone/>
              <a:defRPr/>
            </a:pPr>
            <a:endParaRPr lang="en-US" sz="2800" dirty="0"/>
          </a:p>
          <a:p>
            <a:pPr marL="106688" lvl="1" indent="0" algn="ctr">
              <a:lnSpc>
                <a:spcPct val="90000"/>
              </a:lnSpc>
              <a:spcBef>
                <a:spcPts val="0"/>
              </a:spcBef>
              <a:buNone/>
              <a:defRPr/>
            </a:pPr>
            <a:r>
              <a:rPr lang="en-US" sz="2800" dirty="0" smtClean="0">
                <a:hlinkClick r:id="rId3"/>
              </a:rPr>
              <a:t>www.autodesk.com/adn</a:t>
            </a:r>
            <a:endParaRPr lang="en-US" sz="2800" dirty="0" smtClean="0"/>
          </a:p>
          <a:p>
            <a:pPr marL="106688" lvl="1" indent="0" algn="ctr">
              <a:lnSpc>
                <a:spcPct val="90000"/>
              </a:lnSpc>
              <a:spcBef>
                <a:spcPts val="0"/>
              </a:spcBef>
              <a:buNone/>
              <a:defRPr/>
            </a:pPr>
            <a:r>
              <a:rPr lang="en-US" sz="2800" dirty="0" smtClean="0">
                <a:hlinkClick r:id="rId4"/>
              </a:rPr>
              <a:t>www.autodesk.com/developmaya</a:t>
            </a:r>
            <a:endParaRPr lang="en-US" sz="2800" dirty="0" smtClean="0"/>
          </a:p>
          <a:p>
            <a:pPr marL="106688" lvl="1" indent="0" algn="ctr">
              <a:lnSpc>
                <a:spcPct val="90000"/>
              </a:lnSpc>
              <a:spcBef>
                <a:spcPts val="0"/>
              </a:spcBef>
              <a:buNone/>
              <a:defRPr/>
            </a:pPr>
            <a:r>
              <a:rPr lang="en-US" sz="2800" dirty="0" smtClean="0">
                <a:hlinkClick r:id="rId5"/>
              </a:rPr>
              <a:t>www.autodesk.com/maya</a:t>
            </a:r>
            <a:r>
              <a:rPr lang="en-US" sz="2800" dirty="0" smtClean="0"/>
              <a:t>   </a:t>
            </a:r>
            <a:endParaRPr lang="en-US" sz="2800" dirty="0" smtClean="0">
              <a:sym typeface="Arial" pitchFamily="34" charset="0"/>
            </a:endParaRPr>
          </a:p>
          <a:p>
            <a:pPr marL="609608" lvl="1" indent="-502920">
              <a:lnSpc>
                <a:spcPct val="90000"/>
              </a:lnSpc>
              <a:spcBef>
                <a:spcPts val="0"/>
              </a:spcBef>
              <a:defRPr/>
            </a:pPr>
            <a:endParaRPr lang="en-US" sz="2800" dirty="0" smtClean="0"/>
          </a:p>
          <a:p>
            <a:pPr marL="609608" lvl="1" indent="-502920">
              <a:lnSpc>
                <a:spcPct val="90000"/>
              </a:lnSpc>
              <a:spcBef>
                <a:spcPts val="0"/>
              </a:spcBef>
              <a:defRPr/>
            </a:pPr>
            <a:endParaRPr lang="en-US" sz="2800" dirty="0" smtClean="0"/>
          </a:p>
          <a:p>
            <a:pPr marL="609608" lvl="1" indent="-502920">
              <a:lnSpc>
                <a:spcPct val="90000"/>
              </a:lnSpc>
              <a:spcBef>
                <a:spcPts val="0"/>
              </a:spcBef>
              <a:defRPr/>
            </a:pPr>
            <a:endParaRPr lang="en-US" sz="2800" dirty="0"/>
          </a:p>
        </p:txBody>
      </p:sp>
    </p:spTree>
    <p:extLst>
      <p:ext uri="{BB962C8B-B14F-4D97-AF65-F5344CB8AC3E}">
        <p14:creationId xmlns:p14="http://schemas.microsoft.com/office/powerpoint/2010/main" val="6156335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offmar\Desktop\2014 Product Launches\2014 Hero Images\Entertainment Creation Suites 2014\Autodesk ECSU\entertainment_creation_suite_ultimate_2014.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6257587" cy="86134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34" y="2744008"/>
            <a:ext cx="16257587" cy="3530668"/>
          </a:xfrm>
          <a:prstGeom prst="rect">
            <a:avLst/>
          </a:prstGeom>
          <a:gradFill>
            <a:gsLst>
              <a:gs pos="20000">
                <a:schemeClr val="bg1"/>
              </a:gs>
              <a:gs pos="100000">
                <a:schemeClr val="bg1">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txBox="1">
            <a:spLocks/>
          </p:cNvSpPr>
          <p:nvPr/>
        </p:nvSpPr>
        <p:spPr>
          <a:xfrm>
            <a:off x="797113" y="3243122"/>
            <a:ext cx="15015701" cy="1606783"/>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4000" b="1" dirty="0">
                <a:solidFill>
                  <a:schemeClr val="accent4"/>
                </a:solidFill>
              </a:rPr>
              <a:t>Overview of Maya Languages</a:t>
            </a:r>
          </a:p>
          <a:p>
            <a:pPr marL="0" indent="0">
              <a:buNone/>
            </a:pPr>
            <a:endParaRPr lang="en-US" sz="2400" b="1" dirty="0" smtClean="0">
              <a:solidFill>
                <a:schemeClr val="accent4"/>
              </a:solidFill>
            </a:endParaRPr>
          </a:p>
        </p:txBody>
      </p:sp>
      <p:sp>
        <p:nvSpPr>
          <p:cNvPr id="11" name="Text Placeholder 2"/>
          <p:cNvSpPr txBox="1">
            <a:spLocks/>
          </p:cNvSpPr>
          <p:nvPr/>
        </p:nvSpPr>
        <p:spPr>
          <a:xfrm>
            <a:off x="797118" y="5159375"/>
            <a:ext cx="14653087" cy="516340"/>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3200" dirty="0">
              <a:solidFill>
                <a:srgbClr val="000000"/>
              </a:solidFill>
            </a:endParaRPr>
          </a:p>
        </p:txBody>
      </p:sp>
      <p:sp>
        <p:nvSpPr>
          <p:cNvPr id="12" name="Text Placeholder 3"/>
          <p:cNvSpPr txBox="1">
            <a:spLocks/>
          </p:cNvSpPr>
          <p:nvPr/>
        </p:nvSpPr>
        <p:spPr>
          <a:xfrm>
            <a:off x="797114" y="5675715"/>
            <a:ext cx="14653095"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dirty="0">
              <a:solidFill>
                <a:srgbClr val="000000"/>
              </a:solidFill>
            </a:endParaRPr>
          </a:p>
        </p:txBody>
      </p:sp>
      <p:sp>
        <p:nvSpPr>
          <p:cNvPr id="13" name="Text Placeholder 4"/>
          <p:cNvSpPr txBox="1">
            <a:spLocks/>
          </p:cNvSpPr>
          <p:nvPr/>
        </p:nvSpPr>
        <p:spPr>
          <a:xfrm>
            <a:off x="797114" y="2822837"/>
            <a:ext cx="14653093" cy="420285"/>
          </a:xfrm>
          <a:prstGeom prst="rect">
            <a:avLst/>
          </a:prstGeom>
        </p:spPr>
        <p:txBody>
          <a:bodyPr/>
          <a:lst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sz="2400" b="1" dirty="0">
              <a:solidFill>
                <a:schemeClr val="accent4"/>
              </a:solidFill>
            </a:endParaRPr>
          </a:p>
        </p:txBody>
      </p:sp>
    </p:spTree>
    <p:extLst>
      <p:ext uri="{BB962C8B-B14F-4D97-AF65-F5344CB8AC3E}">
        <p14:creationId xmlns:p14="http://schemas.microsoft.com/office/powerpoint/2010/main" val="677304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Maya Embedded Language (MEL)</a:t>
            </a:r>
          </a:p>
          <a:p>
            <a:endParaRPr lang="en-US" dirty="0" smtClean="0"/>
          </a:p>
          <a:p>
            <a:r>
              <a:rPr lang="en-US" altLang="zh-CN" sz="4800" dirty="0" smtClean="0"/>
              <a:t>API</a:t>
            </a:r>
          </a:p>
          <a:p>
            <a:pPr lvl="1"/>
            <a:r>
              <a:rPr lang="en-US" altLang="zh-CN" sz="3900" dirty="0" smtClean="0"/>
              <a:t>C++</a:t>
            </a:r>
          </a:p>
          <a:p>
            <a:pPr lvl="1"/>
            <a:r>
              <a:rPr lang="en-US" altLang="zh-CN" sz="3900" dirty="0" smtClean="0"/>
              <a:t>Python</a:t>
            </a:r>
          </a:p>
          <a:p>
            <a:pPr lvl="1"/>
            <a:r>
              <a:rPr lang="en-US" altLang="zh-CN" sz="3900" dirty="0" err="1" smtClean="0"/>
              <a:t>.Net</a:t>
            </a:r>
            <a:r>
              <a:rPr lang="en-US" altLang="zh-CN" sz="3900" dirty="0" smtClean="0"/>
              <a:t> </a:t>
            </a:r>
          </a:p>
          <a:p>
            <a:endParaRPr lang="en-US" sz="4800" dirty="0"/>
          </a:p>
          <a:p>
            <a:endParaRPr lang="en-US" dirty="0"/>
          </a:p>
        </p:txBody>
      </p:sp>
      <p:sp>
        <p:nvSpPr>
          <p:cNvPr id="4" name="Title 3"/>
          <p:cNvSpPr>
            <a:spLocks noGrp="1"/>
          </p:cNvSpPr>
          <p:nvPr>
            <p:ph type="title"/>
          </p:nvPr>
        </p:nvSpPr>
        <p:spPr/>
        <p:txBody>
          <a:bodyPr/>
          <a:lstStyle/>
          <a:p>
            <a:r>
              <a:rPr lang="en-US" dirty="0"/>
              <a:t>Programming In Maya Possibilities</a:t>
            </a:r>
            <a:br>
              <a:rPr lang="en-US" dirty="0"/>
            </a:br>
            <a:r>
              <a:rPr lang="en-US" dirty="0"/>
              <a:t/>
            </a:r>
            <a:br>
              <a:rPr lang="en-US" dirty="0"/>
            </a:br>
            <a:endParaRPr lang="en-US" dirty="0"/>
          </a:p>
        </p:txBody>
      </p:sp>
    </p:spTree>
    <p:extLst>
      <p:ext uri="{BB962C8B-B14F-4D97-AF65-F5344CB8AC3E}">
        <p14:creationId xmlns:p14="http://schemas.microsoft.com/office/powerpoint/2010/main" val="33007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4000" dirty="0"/>
              <a:t>MEL (Maya Embedded Language) is a scripting language at the heart of Maya.</a:t>
            </a:r>
          </a:p>
          <a:p>
            <a:endParaRPr lang="en-US" altLang="zh-CN" sz="4000" dirty="0"/>
          </a:p>
          <a:p>
            <a:r>
              <a:rPr lang="en-US" altLang="zh-CN" sz="4000" dirty="0"/>
              <a:t>Everything you can do using Maya’s graphical interface can be automated and extended using MEL.</a:t>
            </a:r>
          </a:p>
          <a:p>
            <a:endParaRPr lang="en-US" altLang="zh-CN" sz="4000" dirty="0"/>
          </a:p>
          <a:p>
            <a:r>
              <a:rPr lang="en-US" altLang="zh-CN" sz="4000" dirty="0"/>
              <a:t>Maya’s user interface is created using MEL, and </a:t>
            </a:r>
            <a:r>
              <a:rPr lang="en-US" altLang="zh-CN" sz="4000" dirty="0" smtClean="0"/>
              <a:t>MEL     </a:t>
            </a:r>
            <a:r>
              <a:rPr lang="en-US" altLang="zh-CN" sz="4000" dirty="0"/>
              <a:t>provides an easy way to extend the functionality of </a:t>
            </a:r>
            <a:r>
              <a:rPr lang="en-US" altLang="zh-CN" sz="4000" dirty="0" smtClean="0"/>
              <a:t>     </a:t>
            </a:r>
            <a:r>
              <a:rPr lang="en-US" altLang="zh-CN" sz="4000" dirty="0"/>
              <a:t>Maya.</a:t>
            </a:r>
          </a:p>
          <a:p>
            <a:endParaRPr lang="en-US" altLang="zh-CN" sz="4000" dirty="0"/>
          </a:p>
          <a:p>
            <a:r>
              <a:rPr lang="en-US" altLang="zh-CN" sz="4000" dirty="0"/>
              <a:t>Familiarity with MEL can deepen your understanding </a:t>
            </a:r>
            <a:r>
              <a:rPr lang="en-US" altLang="zh-CN" sz="4000" dirty="0" smtClean="0"/>
              <a:t>of </a:t>
            </a:r>
            <a:r>
              <a:rPr lang="en-US" altLang="zh-CN" sz="4000" dirty="0"/>
              <a:t>and expertise with Maya.</a:t>
            </a:r>
          </a:p>
        </p:txBody>
      </p:sp>
      <p:sp>
        <p:nvSpPr>
          <p:cNvPr id="4" name="Title 3"/>
          <p:cNvSpPr>
            <a:spLocks noGrp="1"/>
          </p:cNvSpPr>
          <p:nvPr>
            <p:ph type="title"/>
          </p:nvPr>
        </p:nvSpPr>
        <p:spPr/>
        <p:txBody>
          <a:bodyPr/>
          <a:lstStyle/>
          <a:p>
            <a:r>
              <a:rPr lang="en-US" dirty="0"/>
              <a:t>MEL Scripting</a:t>
            </a:r>
          </a:p>
        </p:txBody>
      </p:sp>
    </p:spTree>
    <p:extLst>
      <p:ext uri="{BB962C8B-B14F-4D97-AF65-F5344CB8AC3E}">
        <p14:creationId xmlns:p14="http://schemas.microsoft.com/office/powerpoint/2010/main" val="143797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3900" dirty="0"/>
              <a:t>The Maya API increases Maya’s power, customizing and	extending Maya in many ways that you never thought	possible.</a:t>
            </a:r>
          </a:p>
          <a:p>
            <a:endParaRPr lang="en-US" altLang="zh-CN" sz="3900" dirty="0"/>
          </a:p>
          <a:p>
            <a:r>
              <a:rPr lang="en-US" altLang="zh-CN" sz="3900" dirty="0"/>
              <a:t>It provides functionality for querying and changing the Maya model along with the ability to add new Maya objects to the Maya model.</a:t>
            </a:r>
          </a:p>
          <a:p>
            <a:endParaRPr lang="en-US" altLang="zh-CN" sz="3900" dirty="0"/>
          </a:p>
          <a:p>
            <a:r>
              <a:rPr lang="en-US" altLang="zh-CN" sz="3900" dirty="0"/>
              <a:t>You can use the Maya API to implement two types </a:t>
            </a:r>
            <a:r>
              <a:rPr lang="en-US" altLang="zh-CN" sz="3900" dirty="0" smtClean="0"/>
              <a:t>of code </a:t>
            </a:r>
            <a:r>
              <a:rPr lang="en-US" altLang="zh-CN" sz="3900" dirty="0"/>
              <a:t>resources: plug-ins which extends the functionality of Maya, and standalones such as console applications which can access and manipulate a Maya model.</a:t>
            </a:r>
          </a:p>
        </p:txBody>
      </p:sp>
      <p:sp>
        <p:nvSpPr>
          <p:cNvPr id="4" name="Title 3"/>
          <p:cNvSpPr>
            <a:spLocks noGrp="1"/>
          </p:cNvSpPr>
          <p:nvPr>
            <p:ph type="title"/>
          </p:nvPr>
        </p:nvSpPr>
        <p:spPr/>
        <p:txBody>
          <a:bodyPr/>
          <a:lstStyle/>
          <a:p>
            <a:r>
              <a:rPr lang="en-US" dirty="0"/>
              <a:t>Maya C++ API</a:t>
            </a:r>
          </a:p>
        </p:txBody>
      </p:sp>
    </p:spTree>
    <p:extLst>
      <p:ext uri="{BB962C8B-B14F-4D97-AF65-F5344CB8AC3E}">
        <p14:creationId xmlns:p14="http://schemas.microsoft.com/office/powerpoint/2010/main" val="402308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300"/>
                                        <p:tgtEl>
                                          <p:spTgt spid="5">
                                            <p:txEl>
                                              <p:pRg st="2" end="2"/>
                                            </p:txEl>
                                          </p:spTgt>
                                        </p:tgtEl>
                                      </p:cBhvr>
                                    </p:animEffect>
                                    <p:anim calcmode="lin" valueType="num">
                                      <p:cBhvr>
                                        <p:cTn id="15" dur="3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3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300"/>
                                        <p:tgtEl>
                                          <p:spTgt spid="5">
                                            <p:txEl>
                                              <p:pRg st="4" end="4"/>
                                            </p:txEl>
                                          </p:spTgt>
                                        </p:tgtEl>
                                      </p:cBhvr>
                                    </p:animEffect>
                                    <p:anim calcmode="lin" valueType="num">
                                      <p:cBhvr>
                                        <p:cTn id="22" dur="3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3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2880" y="1478706"/>
            <a:ext cx="14631908" cy="6356376"/>
          </a:xfrm>
        </p:spPr>
        <p:txBody>
          <a:bodyPr/>
          <a:lstStyle/>
          <a:p>
            <a:r>
              <a:rPr lang="en-US" altLang="zh-CN" sz="3900" dirty="0"/>
              <a:t>Can be 10+ faster than Python</a:t>
            </a:r>
          </a:p>
          <a:p>
            <a:endParaRPr lang="en-US" altLang="zh-CN" sz="3900" dirty="0"/>
          </a:p>
          <a:p>
            <a:r>
              <a:rPr lang="en-US" altLang="zh-CN" sz="3900" dirty="0"/>
              <a:t>Compiled, no source code discloser</a:t>
            </a:r>
          </a:p>
          <a:p>
            <a:endParaRPr lang="en-US" altLang="zh-CN" sz="3900" dirty="0"/>
          </a:p>
          <a:p>
            <a:r>
              <a:rPr lang="en-US" altLang="zh-CN" sz="3900" dirty="0"/>
              <a:t>More classes and function exposed</a:t>
            </a:r>
          </a:p>
          <a:p>
            <a:endParaRPr lang="en-US" altLang="zh-CN" sz="3900" dirty="0"/>
          </a:p>
          <a:p>
            <a:r>
              <a:rPr lang="en-US" altLang="zh-CN" sz="3900" dirty="0"/>
              <a:t>More detailed manipulation of lower level core</a:t>
            </a:r>
          </a:p>
          <a:p>
            <a:endParaRPr lang="en-US" altLang="zh-CN" sz="3900" dirty="0"/>
          </a:p>
          <a:p>
            <a:r>
              <a:rPr lang="en-US" altLang="zh-CN" sz="3900" dirty="0"/>
              <a:t>More </a:t>
            </a:r>
            <a:r>
              <a:rPr lang="en-US" altLang="zh-CN" sz="3900" dirty="0" err="1"/>
              <a:t>devkit</a:t>
            </a:r>
            <a:r>
              <a:rPr lang="en-US" altLang="zh-CN" sz="3900" dirty="0"/>
              <a:t> samples and resources</a:t>
            </a:r>
          </a:p>
        </p:txBody>
      </p:sp>
      <p:sp>
        <p:nvSpPr>
          <p:cNvPr id="4" name="Title 3"/>
          <p:cNvSpPr>
            <a:spLocks noGrp="1"/>
          </p:cNvSpPr>
          <p:nvPr>
            <p:ph type="title"/>
          </p:nvPr>
        </p:nvSpPr>
        <p:spPr/>
        <p:txBody>
          <a:bodyPr/>
          <a:lstStyle/>
          <a:p>
            <a:r>
              <a:rPr lang="en-US" dirty="0"/>
              <a:t>Advantages of C++ API</a:t>
            </a:r>
          </a:p>
        </p:txBody>
      </p:sp>
    </p:spTree>
    <p:extLst>
      <p:ext uri="{BB962C8B-B14F-4D97-AF65-F5344CB8AC3E}">
        <p14:creationId xmlns:p14="http://schemas.microsoft.com/office/powerpoint/2010/main" val="36601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300"/>
                                        <p:tgtEl>
                                          <p:spTgt spid="5">
                                            <p:txEl>
                                              <p:pRg st="2" end="2"/>
                                            </p:txEl>
                                          </p:spTgt>
                                        </p:tgtEl>
                                      </p:cBhvr>
                                    </p:animEffect>
                                    <p:anim calcmode="lin" valueType="num">
                                      <p:cBhvr>
                                        <p:cTn id="15" dur="3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3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300"/>
                                        <p:tgtEl>
                                          <p:spTgt spid="5">
                                            <p:txEl>
                                              <p:pRg st="4" end="4"/>
                                            </p:txEl>
                                          </p:spTgt>
                                        </p:tgtEl>
                                      </p:cBhvr>
                                    </p:animEffect>
                                    <p:anim calcmode="lin" valueType="num">
                                      <p:cBhvr>
                                        <p:cTn id="22" dur="3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3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300"/>
                                        <p:tgtEl>
                                          <p:spTgt spid="5">
                                            <p:txEl>
                                              <p:pRg st="6" end="6"/>
                                            </p:txEl>
                                          </p:spTgt>
                                        </p:tgtEl>
                                      </p:cBhvr>
                                    </p:animEffect>
                                    <p:anim calcmode="lin" valueType="num">
                                      <p:cBhvr>
                                        <p:cTn id="29" dur="3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0" dur="3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300"/>
                                        <p:tgtEl>
                                          <p:spTgt spid="5">
                                            <p:txEl>
                                              <p:pRg st="8" end="8"/>
                                            </p:txEl>
                                          </p:spTgt>
                                        </p:tgtEl>
                                      </p:cBhvr>
                                    </p:animEffect>
                                    <p:anim calcmode="lin" valueType="num">
                                      <p:cBhvr>
                                        <p:cTn id="36" dur="3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7" dur="3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4108</TotalTime>
  <Words>3382</Words>
  <Application>Microsoft Office PowerPoint</Application>
  <PresentationFormat>自定义</PresentationFormat>
  <Paragraphs>530</Paragraphs>
  <Slides>41</Slides>
  <Notes>39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Frutiger Next LT W1G</vt:lpstr>
      <vt:lpstr>宋体</vt:lpstr>
      <vt:lpstr>Arial</vt:lpstr>
      <vt:lpstr>Calibri</vt:lpstr>
      <vt:lpstr>Wingdings</vt:lpstr>
      <vt:lpstr>Autodesk Theme</vt:lpstr>
      <vt:lpstr>PowerPoint 演示文稿</vt:lpstr>
      <vt:lpstr>Session Agenda</vt:lpstr>
      <vt:lpstr>PowerPoint 演示文稿</vt:lpstr>
      <vt:lpstr>Why programming in Maya</vt:lpstr>
      <vt:lpstr>PowerPoint 演示文稿</vt:lpstr>
      <vt:lpstr>Programming In Maya Possibilities  </vt:lpstr>
      <vt:lpstr>MEL Scripting</vt:lpstr>
      <vt:lpstr>Maya C++ API</vt:lpstr>
      <vt:lpstr>Advantages of C++ API</vt:lpstr>
      <vt:lpstr>Python Scripting &amp; API</vt:lpstr>
      <vt:lpstr>Advantages of Scripting</vt:lpstr>
      <vt:lpstr>PowerPoint 演示文稿</vt:lpstr>
      <vt:lpstr>Class Categories</vt:lpstr>
      <vt:lpstr>Class Categories</vt:lpstr>
      <vt:lpstr>MObject</vt:lpstr>
      <vt:lpstr>PowerPoint 演示文稿</vt:lpstr>
      <vt:lpstr>Why MPxCommand ?</vt:lpstr>
      <vt:lpstr>Basic Implementation</vt:lpstr>
      <vt:lpstr>Maya Devkit Sample: HelloCmd</vt:lpstr>
      <vt:lpstr>Maya Devkit Sample: HelloCmd</vt:lpstr>
      <vt:lpstr>Register your MPxCommand</vt:lpstr>
      <vt:lpstr>creator() Function</vt:lpstr>
      <vt:lpstr>doIt() Function</vt:lpstr>
      <vt:lpstr>PowerPoint 演示文稿</vt:lpstr>
      <vt:lpstr>MPxToolCommand</vt:lpstr>
      <vt:lpstr>helixTool - Demo</vt:lpstr>
      <vt:lpstr>PowerPoint 演示文稿</vt:lpstr>
      <vt:lpstr>Maya command </vt:lpstr>
      <vt:lpstr>Undo/Redo rules</vt:lpstr>
      <vt:lpstr>Undo/Redo Functions</vt:lpstr>
      <vt:lpstr>PowerPoint 演示文稿</vt:lpstr>
      <vt:lpstr>Command Arguments</vt:lpstr>
      <vt:lpstr>Syntax</vt:lpstr>
      <vt:lpstr>Syntax</vt:lpstr>
      <vt:lpstr>PowerPoint 演示文稿</vt:lpstr>
      <vt:lpstr>helixTool  </vt:lpstr>
      <vt:lpstr>helixTool</vt:lpstr>
      <vt:lpstr>helixTool</vt:lpstr>
      <vt:lpstr>MUIDrawManager</vt:lpstr>
      <vt:lpstr>PowerPoint 演示文稿</vt:lpstr>
      <vt:lpstr>PowerPoint 演示文稿</vt:lpstr>
    </vt:vector>
  </TitlesOfParts>
  <Company>Autodesk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Pasquale Volpintesta</dc:creator>
  <cp:lastModifiedBy>CR LF</cp:lastModifiedBy>
  <cp:revision>326</cp:revision>
  <dcterms:created xsi:type="dcterms:W3CDTF">2012-10-19T15:38:24Z</dcterms:created>
  <dcterms:modified xsi:type="dcterms:W3CDTF">2016-03-24T01:02:19Z</dcterms:modified>
</cp:coreProperties>
</file>